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5"/>
  </p:notesMasterIdLst>
  <p:sldIdLst>
    <p:sldId id="256" r:id="rId2"/>
    <p:sldId id="285" r:id="rId3"/>
    <p:sldId id="284" r:id="rId4"/>
    <p:sldId id="259" r:id="rId5"/>
    <p:sldId id="260" r:id="rId6"/>
    <p:sldId id="261" r:id="rId7"/>
    <p:sldId id="276" r:id="rId8"/>
    <p:sldId id="277" r:id="rId9"/>
    <p:sldId id="278" r:id="rId10"/>
    <p:sldId id="279" r:id="rId11"/>
    <p:sldId id="280" r:id="rId12"/>
    <p:sldId id="281" r:id="rId13"/>
    <p:sldId id="257" r:id="rId14"/>
    <p:sldId id="258" r:id="rId15"/>
    <p:sldId id="283" r:id="rId16"/>
    <p:sldId id="282" r:id="rId17"/>
    <p:sldId id="286" r:id="rId18"/>
    <p:sldId id="266" r:id="rId19"/>
    <p:sldId id="269" r:id="rId20"/>
    <p:sldId id="270" r:id="rId21"/>
    <p:sldId id="271" r:id="rId22"/>
    <p:sldId id="273" r:id="rId23"/>
    <p:sldId id="274"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778" autoAdjust="0"/>
    <p:restoredTop sz="94660"/>
  </p:normalViewPr>
  <p:slideViewPr>
    <p:cSldViewPr snapToGrid="0">
      <p:cViewPr varScale="1">
        <p:scale>
          <a:sx n="72" d="100"/>
          <a:sy n="72" d="100"/>
        </p:scale>
        <p:origin x="612" y="66"/>
      </p:cViewPr>
      <p:guideLst/>
    </p:cSldViewPr>
  </p:slideViewPr>
  <p:notesTextViewPr>
    <p:cViewPr>
      <p:scale>
        <a:sx n="3" d="2"/>
        <a:sy n="3" d="2"/>
      </p:scale>
      <p:origin x="0" y="0"/>
    </p:cViewPr>
  </p:notesTextViewPr>
  <p:sorterViewPr>
    <p:cViewPr>
      <p:scale>
        <a:sx n="65" d="100"/>
        <a:sy n="65"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jpg>
</file>

<file path=ppt/media/image5.jpg>
</file>

<file path=ppt/media/image6.jpg>
</file>

<file path=ppt/media/image7.jpg>
</file>

<file path=ppt/media/image8.jpg>
</file>

<file path=ppt/media/image9.jp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928967-CAAD-4F6F-91FE-EA637A6D40DD}" type="datetimeFigureOut">
              <a:rPr lang="tr-TR" smtClean="0"/>
              <a:t>19.03.2021</a:t>
            </a:fld>
            <a:endParaRPr lang="tr-T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9E0C6E-4E3D-46EF-9FB3-E07BB5A1C4F1}" type="slidenum">
              <a:rPr lang="tr-TR" smtClean="0"/>
              <a:t>‹#›</a:t>
            </a:fld>
            <a:endParaRPr lang="tr-TR"/>
          </a:p>
        </p:txBody>
      </p:sp>
    </p:spTree>
    <p:extLst>
      <p:ext uri="{BB962C8B-B14F-4D97-AF65-F5344CB8AC3E}">
        <p14:creationId xmlns:p14="http://schemas.microsoft.com/office/powerpoint/2010/main" val="21493886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382DCCA-61BF-423C-86C6-A2D92B0752E2}" type="datetime1">
              <a:rPr lang="tr-TR" smtClean="0"/>
              <a:t>19.03.2021</a:t>
            </a:fld>
            <a:endParaRPr lang="tr-TR"/>
          </a:p>
        </p:txBody>
      </p:sp>
      <p:sp>
        <p:nvSpPr>
          <p:cNvPr id="5" name="Footer Placeholder 4"/>
          <p:cNvSpPr>
            <a:spLocks noGrp="1"/>
          </p:cNvSpPr>
          <p:nvPr>
            <p:ph type="ftr" sz="quarter" idx="11"/>
          </p:nvPr>
        </p:nvSpPr>
        <p:spPr/>
        <p:txBody>
          <a:bodyPr/>
          <a:lstStyle/>
          <a:p>
            <a:r>
              <a:rPr lang="tr-TR"/>
              <a:t>Kwantlen Polytechnic University, </a:t>
            </a:r>
          </a:p>
        </p:txBody>
      </p:sp>
      <p:sp>
        <p:nvSpPr>
          <p:cNvPr id="6" name="Slide Number Placeholder 5"/>
          <p:cNvSpPr>
            <a:spLocks noGrp="1"/>
          </p:cNvSpPr>
          <p:nvPr>
            <p:ph type="sldNum" sz="quarter" idx="12"/>
          </p:nvPr>
        </p:nvSpPr>
        <p:spPr/>
        <p:txBody>
          <a:bodyPr/>
          <a:lstStyle/>
          <a:p>
            <a:fld id="{A5EE4224-3F14-4220-89BB-6902D0B19DF6}" type="slidenum">
              <a:rPr lang="tr-TR" smtClean="0"/>
              <a:t>‹#›</a:t>
            </a:fld>
            <a:endParaRPr lang="tr-TR"/>
          </a:p>
        </p:txBody>
      </p:sp>
    </p:spTree>
    <p:extLst>
      <p:ext uri="{BB962C8B-B14F-4D97-AF65-F5344CB8AC3E}">
        <p14:creationId xmlns:p14="http://schemas.microsoft.com/office/powerpoint/2010/main" val="571141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FC7B8C-2620-4BCB-9E4D-DD1AB27DE445}" type="datetime1">
              <a:rPr lang="tr-TR" smtClean="0"/>
              <a:t>19.03.2021</a:t>
            </a:fld>
            <a:endParaRPr lang="tr-TR"/>
          </a:p>
        </p:txBody>
      </p:sp>
      <p:sp>
        <p:nvSpPr>
          <p:cNvPr id="5" name="Footer Placeholder 4"/>
          <p:cNvSpPr>
            <a:spLocks noGrp="1"/>
          </p:cNvSpPr>
          <p:nvPr>
            <p:ph type="ftr" sz="quarter" idx="11"/>
          </p:nvPr>
        </p:nvSpPr>
        <p:spPr/>
        <p:txBody>
          <a:bodyPr/>
          <a:lstStyle/>
          <a:p>
            <a:r>
              <a:rPr lang="tr-TR"/>
              <a:t>Kwantlen Polytechnic University, </a:t>
            </a:r>
          </a:p>
        </p:txBody>
      </p:sp>
      <p:sp>
        <p:nvSpPr>
          <p:cNvPr id="6" name="Slide Number Placeholder 5"/>
          <p:cNvSpPr>
            <a:spLocks noGrp="1"/>
          </p:cNvSpPr>
          <p:nvPr>
            <p:ph type="sldNum" sz="quarter" idx="12"/>
          </p:nvPr>
        </p:nvSpPr>
        <p:spPr/>
        <p:txBody>
          <a:bodyPr/>
          <a:lstStyle/>
          <a:p>
            <a:fld id="{A5EE4224-3F14-4220-89BB-6902D0B19DF6}" type="slidenum">
              <a:rPr lang="tr-TR" smtClean="0"/>
              <a:t>‹#›</a:t>
            </a:fld>
            <a:endParaRPr lang="tr-TR"/>
          </a:p>
        </p:txBody>
      </p:sp>
    </p:spTree>
    <p:extLst>
      <p:ext uri="{BB962C8B-B14F-4D97-AF65-F5344CB8AC3E}">
        <p14:creationId xmlns:p14="http://schemas.microsoft.com/office/powerpoint/2010/main" val="20794319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F6B670-A3C4-4DCB-85BA-0438840DE021}" type="datetime1">
              <a:rPr lang="tr-TR" smtClean="0"/>
              <a:t>19.03.2021</a:t>
            </a:fld>
            <a:endParaRPr lang="tr-TR"/>
          </a:p>
        </p:txBody>
      </p:sp>
      <p:sp>
        <p:nvSpPr>
          <p:cNvPr id="5" name="Footer Placeholder 4"/>
          <p:cNvSpPr>
            <a:spLocks noGrp="1"/>
          </p:cNvSpPr>
          <p:nvPr>
            <p:ph type="ftr" sz="quarter" idx="11"/>
          </p:nvPr>
        </p:nvSpPr>
        <p:spPr/>
        <p:txBody>
          <a:bodyPr/>
          <a:lstStyle/>
          <a:p>
            <a:r>
              <a:rPr lang="tr-TR"/>
              <a:t>Kwantlen Polytechnic University, </a:t>
            </a:r>
          </a:p>
        </p:txBody>
      </p:sp>
      <p:sp>
        <p:nvSpPr>
          <p:cNvPr id="6" name="Slide Number Placeholder 5"/>
          <p:cNvSpPr>
            <a:spLocks noGrp="1"/>
          </p:cNvSpPr>
          <p:nvPr>
            <p:ph type="sldNum" sz="quarter" idx="12"/>
          </p:nvPr>
        </p:nvSpPr>
        <p:spPr/>
        <p:txBody>
          <a:bodyPr/>
          <a:lstStyle/>
          <a:p>
            <a:fld id="{A5EE4224-3F14-4220-89BB-6902D0B19DF6}" type="slidenum">
              <a:rPr lang="tr-TR" smtClean="0"/>
              <a:t>‹#›</a:t>
            </a:fld>
            <a:endParaRPr lang="tr-TR"/>
          </a:p>
        </p:txBody>
      </p:sp>
    </p:spTree>
    <p:extLst>
      <p:ext uri="{BB962C8B-B14F-4D97-AF65-F5344CB8AC3E}">
        <p14:creationId xmlns:p14="http://schemas.microsoft.com/office/powerpoint/2010/main" val="36935540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365778-0DFE-4FD6-B592-CE0ACC53838D}" type="datetime1">
              <a:rPr lang="tr-TR" smtClean="0"/>
              <a:t>19.03.2021</a:t>
            </a:fld>
            <a:endParaRPr lang="tr-TR"/>
          </a:p>
        </p:txBody>
      </p:sp>
      <p:sp>
        <p:nvSpPr>
          <p:cNvPr id="5" name="Footer Placeholder 4"/>
          <p:cNvSpPr>
            <a:spLocks noGrp="1"/>
          </p:cNvSpPr>
          <p:nvPr>
            <p:ph type="ftr" sz="quarter" idx="11"/>
          </p:nvPr>
        </p:nvSpPr>
        <p:spPr/>
        <p:txBody>
          <a:bodyPr/>
          <a:lstStyle/>
          <a:p>
            <a:r>
              <a:rPr lang="tr-TR"/>
              <a:t>Kwantlen Polytechnic University, </a:t>
            </a:r>
          </a:p>
        </p:txBody>
      </p:sp>
      <p:sp>
        <p:nvSpPr>
          <p:cNvPr id="6" name="Slide Number Placeholder 5"/>
          <p:cNvSpPr>
            <a:spLocks noGrp="1"/>
          </p:cNvSpPr>
          <p:nvPr>
            <p:ph type="sldNum" sz="quarter" idx="12"/>
          </p:nvPr>
        </p:nvSpPr>
        <p:spPr/>
        <p:txBody>
          <a:bodyPr/>
          <a:lstStyle/>
          <a:p>
            <a:fld id="{A5EE4224-3F14-4220-89BB-6902D0B19DF6}" type="slidenum">
              <a:rPr lang="tr-TR" smtClean="0"/>
              <a:t>‹#›</a:t>
            </a:fld>
            <a:endParaRPr lang="tr-TR"/>
          </a:p>
        </p:txBody>
      </p:sp>
    </p:spTree>
    <p:extLst>
      <p:ext uri="{BB962C8B-B14F-4D97-AF65-F5344CB8AC3E}">
        <p14:creationId xmlns:p14="http://schemas.microsoft.com/office/powerpoint/2010/main" val="4254790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B7309D2-7557-4BFC-AC9A-5ACD435FBBA1}" type="datetime1">
              <a:rPr lang="tr-TR" smtClean="0"/>
              <a:t>19.03.2021</a:t>
            </a:fld>
            <a:endParaRPr lang="tr-TR"/>
          </a:p>
        </p:txBody>
      </p:sp>
      <p:sp>
        <p:nvSpPr>
          <p:cNvPr id="5" name="Footer Placeholder 4"/>
          <p:cNvSpPr>
            <a:spLocks noGrp="1"/>
          </p:cNvSpPr>
          <p:nvPr>
            <p:ph type="ftr" sz="quarter" idx="11"/>
          </p:nvPr>
        </p:nvSpPr>
        <p:spPr/>
        <p:txBody>
          <a:bodyPr/>
          <a:lstStyle/>
          <a:p>
            <a:r>
              <a:rPr lang="tr-TR"/>
              <a:t>Kwantlen Polytechnic University, </a:t>
            </a:r>
          </a:p>
        </p:txBody>
      </p:sp>
      <p:sp>
        <p:nvSpPr>
          <p:cNvPr id="6" name="Slide Number Placeholder 5"/>
          <p:cNvSpPr>
            <a:spLocks noGrp="1"/>
          </p:cNvSpPr>
          <p:nvPr>
            <p:ph type="sldNum" sz="quarter" idx="12"/>
          </p:nvPr>
        </p:nvSpPr>
        <p:spPr/>
        <p:txBody>
          <a:bodyPr/>
          <a:lstStyle/>
          <a:p>
            <a:fld id="{A5EE4224-3F14-4220-89BB-6902D0B19DF6}" type="slidenum">
              <a:rPr lang="tr-TR" smtClean="0"/>
              <a:t>‹#›</a:t>
            </a:fld>
            <a:endParaRPr lang="tr-TR"/>
          </a:p>
        </p:txBody>
      </p:sp>
    </p:spTree>
    <p:extLst>
      <p:ext uri="{BB962C8B-B14F-4D97-AF65-F5344CB8AC3E}">
        <p14:creationId xmlns:p14="http://schemas.microsoft.com/office/powerpoint/2010/main" val="6141769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626A458-86C7-48B6-BC5A-F943CE3F40F4}" type="datetime1">
              <a:rPr lang="tr-TR" smtClean="0"/>
              <a:t>19.03.2021</a:t>
            </a:fld>
            <a:endParaRPr lang="tr-TR"/>
          </a:p>
        </p:txBody>
      </p:sp>
      <p:sp>
        <p:nvSpPr>
          <p:cNvPr id="6" name="Footer Placeholder 5"/>
          <p:cNvSpPr>
            <a:spLocks noGrp="1"/>
          </p:cNvSpPr>
          <p:nvPr>
            <p:ph type="ftr" sz="quarter" idx="11"/>
          </p:nvPr>
        </p:nvSpPr>
        <p:spPr/>
        <p:txBody>
          <a:bodyPr/>
          <a:lstStyle/>
          <a:p>
            <a:r>
              <a:rPr lang="tr-TR"/>
              <a:t>Kwantlen Polytechnic University, </a:t>
            </a:r>
          </a:p>
        </p:txBody>
      </p:sp>
      <p:sp>
        <p:nvSpPr>
          <p:cNvPr id="7" name="Slide Number Placeholder 6"/>
          <p:cNvSpPr>
            <a:spLocks noGrp="1"/>
          </p:cNvSpPr>
          <p:nvPr>
            <p:ph type="sldNum" sz="quarter" idx="12"/>
          </p:nvPr>
        </p:nvSpPr>
        <p:spPr/>
        <p:txBody>
          <a:bodyPr/>
          <a:lstStyle/>
          <a:p>
            <a:fld id="{A5EE4224-3F14-4220-89BB-6902D0B19DF6}" type="slidenum">
              <a:rPr lang="tr-TR" smtClean="0"/>
              <a:t>‹#›</a:t>
            </a:fld>
            <a:endParaRPr lang="tr-TR"/>
          </a:p>
        </p:txBody>
      </p:sp>
    </p:spTree>
    <p:extLst>
      <p:ext uri="{BB962C8B-B14F-4D97-AF65-F5344CB8AC3E}">
        <p14:creationId xmlns:p14="http://schemas.microsoft.com/office/powerpoint/2010/main" val="12961385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FA6D66B-C67A-4330-9258-3006B017A493}" type="datetime1">
              <a:rPr lang="tr-TR" smtClean="0"/>
              <a:t>19.03.2021</a:t>
            </a:fld>
            <a:endParaRPr lang="tr-TR"/>
          </a:p>
        </p:txBody>
      </p:sp>
      <p:sp>
        <p:nvSpPr>
          <p:cNvPr id="8" name="Footer Placeholder 7"/>
          <p:cNvSpPr>
            <a:spLocks noGrp="1"/>
          </p:cNvSpPr>
          <p:nvPr>
            <p:ph type="ftr" sz="quarter" idx="11"/>
          </p:nvPr>
        </p:nvSpPr>
        <p:spPr/>
        <p:txBody>
          <a:bodyPr/>
          <a:lstStyle/>
          <a:p>
            <a:r>
              <a:rPr lang="tr-TR"/>
              <a:t>Kwantlen Polytechnic University, </a:t>
            </a:r>
          </a:p>
        </p:txBody>
      </p:sp>
      <p:sp>
        <p:nvSpPr>
          <p:cNvPr id="9" name="Slide Number Placeholder 8"/>
          <p:cNvSpPr>
            <a:spLocks noGrp="1"/>
          </p:cNvSpPr>
          <p:nvPr>
            <p:ph type="sldNum" sz="quarter" idx="12"/>
          </p:nvPr>
        </p:nvSpPr>
        <p:spPr/>
        <p:txBody>
          <a:bodyPr/>
          <a:lstStyle/>
          <a:p>
            <a:fld id="{A5EE4224-3F14-4220-89BB-6902D0B19DF6}" type="slidenum">
              <a:rPr lang="tr-TR" smtClean="0"/>
              <a:t>‹#›</a:t>
            </a:fld>
            <a:endParaRPr lang="tr-TR"/>
          </a:p>
        </p:txBody>
      </p:sp>
    </p:spTree>
    <p:extLst>
      <p:ext uri="{BB962C8B-B14F-4D97-AF65-F5344CB8AC3E}">
        <p14:creationId xmlns:p14="http://schemas.microsoft.com/office/powerpoint/2010/main" val="1640517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AE6A2E0-1318-4B3B-90DE-F75B2A5E554C}" type="datetime1">
              <a:rPr lang="tr-TR" smtClean="0"/>
              <a:t>19.03.2021</a:t>
            </a:fld>
            <a:endParaRPr lang="tr-TR"/>
          </a:p>
        </p:txBody>
      </p:sp>
      <p:sp>
        <p:nvSpPr>
          <p:cNvPr id="4" name="Footer Placeholder 3"/>
          <p:cNvSpPr>
            <a:spLocks noGrp="1"/>
          </p:cNvSpPr>
          <p:nvPr>
            <p:ph type="ftr" sz="quarter" idx="11"/>
          </p:nvPr>
        </p:nvSpPr>
        <p:spPr/>
        <p:txBody>
          <a:bodyPr/>
          <a:lstStyle/>
          <a:p>
            <a:r>
              <a:rPr lang="tr-TR"/>
              <a:t>Kwantlen Polytechnic University, </a:t>
            </a:r>
          </a:p>
        </p:txBody>
      </p:sp>
      <p:sp>
        <p:nvSpPr>
          <p:cNvPr id="5" name="Slide Number Placeholder 4"/>
          <p:cNvSpPr>
            <a:spLocks noGrp="1"/>
          </p:cNvSpPr>
          <p:nvPr>
            <p:ph type="sldNum" sz="quarter" idx="12"/>
          </p:nvPr>
        </p:nvSpPr>
        <p:spPr/>
        <p:txBody>
          <a:bodyPr/>
          <a:lstStyle/>
          <a:p>
            <a:fld id="{A5EE4224-3F14-4220-89BB-6902D0B19DF6}" type="slidenum">
              <a:rPr lang="tr-TR" smtClean="0"/>
              <a:t>‹#›</a:t>
            </a:fld>
            <a:endParaRPr lang="tr-TR"/>
          </a:p>
        </p:txBody>
      </p:sp>
    </p:spTree>
    <p:extLst>
      <p:ext uri="{BB962C8B-B14F-4D97-AF65-F5344CB8AC3E}">
        <p14:creationId xmlns:p14="http://schemas.microsoft.com/office/powerpoint/2010/main" val="2222019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0DEB7D-392A-4F8B-971F-E12C26143C4F}" type="datetime1">
              <a:rPr lang="tr-TR" smtClean="0"/>
              <a:t>19.03.2021</a:t>
            </a:fld>
            <a:endParaRPr lang="tr-TR"/>
          </a:p>
        </p:txBody>
      </p:sp>
      <p:sp>
        <p:nvSpPr>
          <p:cNvPr id="3" name="Footer Placeholder 2"/>
          <p:cNvSpPr>
            <a:spLocks noGrp="1"/>
          </p:cNvSpPr>
          <p:nvPr>
            <p:ph type="ftr" sz="quarter" idx="11"/>
          </p:nvPr>
        </p:nvSpPr>
        <p:spPr/>
        <p:txBody>
          <a:bodyPr/>
          <a:lstStyle/>
          <a:p>
            <a:r>
              <a:rPr lang="tr-TR"/>
              <a:t>Kwantlen Polytechnic University, </a:t>
            </a:r>
          </a:p>
        </p:txBody>
      </p:sp>
      <p:sp>
        <p:nvSpPr>
          <p:cNvPr id="4" name="Slide Number Placeholder 3"/>
          <p:cNvSpPr>
            <a:spLocks noGrp="1"/>
          </p:cNvSpPr>
          <p:nvPr>
            <p:ph type="sldNum" sz="quarter" idx="12"/>
          </p:nvPr>
        </p:nvSpPr>
        <p:spPr/>
        <p:txBody>
          <a:bodyPr/>
          <a:lstStyle/>
          <a:p>
            <a:fld id="{A5EE4224-3F14-4220-89BB-6902D0B19DF6}" type="slidenum">
              <a:rPr lang="tr-TR" smtClean="0"/>
              <a:t>‹#›</a:t>
            </a:fld>
            <a:endParaRPr lang="tr-TR"/>
          </a:p>
        </p:txBody>
      </p:sp>
    </p:spTree>
    <p:extLst>
      <p:ext uri="{BB962C8B-B14F-4D97-AF65-F5344CB8AC3E}">
        <p14:creationId xmlns:p14="http://schemas.microsoft.com/office/powerpoint/2010/main" val="4227787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A5EFA46-7F20-406D-9FEB-BAAF1E03E001}" type="datetime1">
              <a:rPr lang="tr-TR" smtClean="0"/>
              <a:t>19.03.2021</a:t>
            </a:fld>
            <a:endParaRPr lang="tr-TR"/>
          </a:p>
        </p:txBody>
      </p:sp>
      <p:sp>
        <p:nvSpPr>
          <p:cNvPr id="6" name="Footer Placeholder 5"/>
          <p:cNvSpPr>
            <a:spLocks noGrp="1"/>
          </p:cNvSpPr>
          <p:nvPr>
            <p:ph type="ftr" sz="quarter" idx="11"/>
          </p:nvPr>
        </p:nvSpPr>
        <p:spPr/>
        <p:txBody>
          <a:bodyPr/>
          <a:lstStyle/>
          <a:p>
            <a:r>
              <a:rPr lang="tr-TR"/>
              <a:t>Kwantlen Polytechnic University, </a:t>
            </a:r>
          </a:p>
        </p:txBody>
      </p:sp>
      <p:sp>
        <p:nvSpPr>
          <p:cNvPr id="7" name="Slide Number Placeholder 6"/>
          <p:cNvSpPr>
            <a:spLocks noGrp="1"/>
          </p:cNvSpPr>
          <p:nvPr>
            <p:ph type="sldNum" sz="quarter" idx="12"/>
          </p:nvPr>
        </p:nvSpPr>
        <p:spPr/>
        <p:txBody>
          <a:bodyPr/>
          <a:lstStyle/>
          <a:p>
            <a:fld id="{A5EE4224-3F14-4220-89BB-6902D0B19DF6}" type="slidenum">
              <a:rPr lang="tr-TR" smtClean="0"/>
              <a:t>‹#›</a:t>
            </a:fld>
            <a:endParaRPr lang="tr-TR"/>
          </a:p>
        </p:txBody>
      </p:sp>
    </p:spTree>
    <p:extLst>
      <p:ext uri="{BB962C8B-B14F-4D97-AF65-F5344CB8AC3E}">
        <p14:creationId xmlns:p14="http://schemas.microsoft.com/office/powerpoint/2010/main" val="25538585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60E87C3-BBA9-4401-9081-C97FE3C415F4}" type="datetime1">
              <a:rPr lang="tr-TR" smtClean="0"/>
              <a:t>19.03.2021</a:t>
            </a:fld>
            <a:endParaRPr lang="tr-TR"/>
          </a:p>
        </p:txBody>
      </p:sp>
      <p:sp>
        <p:nvSpPr>
          <p:cNvPr id="6" name="Footer Placeholder 5"/>
          <p:cNvSpPr>
            <a:spLocks noGrp="1"/>
          </p:cNvSpPr>
          <p:nvPr>
            <p:ph type="ftr" sz="quarter" idx="11"/>
          </p:nvPr>
        </p:nvSpPr>
        <p:spPr/>
        <p:txBody>
          <a:bodyPr/>
          <a:lstStyle/>
          <a:p>
            <a:r>
              <a:rPr lang="tr-TR"/>
              <a:t>Kwantlen Polytechnic University, </a:t>
            </a:r>
          </a:p>
        </p:txBody>
      </p:sp>
      <p:sp>
        <p:nvSpPr>
          <p:cNvPr id="7" name="Slide Number Placeholder 6"/>
          <p:cNvSpPr>
            <a:spLocks noGrp="1"/>
          </p:cNvSpPr>
          <p:nvPr>
            <p:ph type="sldNum" sz="quarter" idx="12"/>
          </p:nvPr>
        </p:nvSpPr>
        <p:spPr/>
        <p:txBody>
          <a:bodyPr/>
          <a:lstStyle/>
          <a:p>
            <a:fld id="{A5EE4224-3F14-4220-89BB-6902D0B19DF6}" type="slidenum">
              <a:rPr lang="tr-TR" smtClean="0"/>
              <a:t>‹#›</a:t>
            </a:fld>
            <a:endParaRPr lang="tr-TR"/>
          </a:p>
        </p:txBody>
      </p:sp>
    </p:spTree>
    <p:extLst>
      <p:ext uri="{BB962C8B-B14F-4D97-AF65-F5344CB8AC3E}">
        <p14:creationId xmlns:p14="http://schemas.microsoft.com/office/powerpoint/2010/main" val="1623827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1BD0CC-DF3F-4A19-A1E4-021D3D7ECE52}" type="datetime1">
              <a:rPr lang="tr-TR" smtClean="0"/>
              <a:t>19.03.2021</a:t>
            </a:fld>
            <a:endParaRPr lang="tr-T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tr-TR"/>
              <a:t>Kwantlen Polytechnic University, </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5EE4224-3F14-4220-89BB-6902D0B19DF6}" type="slidenum">
              <a:rPr lang="tr-TR" smtClean="0"/>
              <a:t>‹#›</a:t>
            </a:fld>
            <a:endParaRPr lang="tr-TR"/>
          </a:p>
        </p:txBody>
      </p:sp>
    </p:spTree>
    <p:extLst>
      <p:ext uri="{BB962C8B-B14F-4D97-AF65-F5344CB8AC3E}">
        <p14:creationId xmlns:p14="http://schemas.microsoft.com/office/powerpoint/2010/main" val="40174435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www.kpu.ca/sites/default/files/Faculty%20of%20Science%20%26%20Horticulture/Physics/Ch15%20-%203%20-%20Impact_0.pdf"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AF270-C690-4A95-B7F7-5C6E92C4D2AA}"/>
              </a:ext>
            </a:extLst>
          </p:cNvPr>
          <p:cNvSpPr>
            <a:spLocks noGrp="1"/>
          </p:cNvSpPr>
          <p:nvPr>
            <p:ph type="ctrTitle"/>
          </p:nvPr>
        </p:nvSpPr>
        <p:spPr/>
        <p:txBody>
          <a:bodyPr/>
          <a:lstStyle/>
          <a:p>
            <a:r>
              <a:rPr lang="tr-TR" dirty="0"/>
              <a:t>MECH307 Project 1, S21</a:t>
            </a:r>
          </a:p>
        </p:txBody>
      </p:sp>
      <p:sp>
        <p:nvSpPr>
          <p:cNvPr id="3" name="Subtitle 2">
            <a:extLst>
              <a:ext uri="{FF2B5EF4-FFF2-40B4-BE49-F238E27FC236}">
                <a16:creationId xmlns:a16="http://schemas.microsoft.com/office/drawing/2014/main" id="{8FEC22F7-B1F8-4594-945F-AE6F5112ADA7}"/>
              </a:ext>
            </a:extLst>
          </p:cNvPr>
          <p:cNvSpPr>
            <a:spLocks noGrp="1"/>
          </p:cNvSpPr>
          <p:nvPr>
            <p:ph type="subTitle" idx="1"/>
          </p:nvPr>
        </p:nvSpPr>
        <p:spPr/>
        <p:txBody>
          <a:bodyPr/>
          <a:lstStyle/>
          <a:p>
            <a:r>
              <a:rPr lang="tr-TR" dirty="0"/>
              <a:t>Kağan Uçak, 0069435</a:t>
            </a:r>
          </a:p>
          <a:p>
            <a:r>
              <a:rPr lang="tr-TR" dirty="0"/>
              <a:t>19.03.2021</a:t>
            </a:r>
          </a:p>
        </p:txBody>
      </p:sp>
    </p:spTree>
    <p:extLst>
      <p:ext uri="{BB962C8B-B14F-4D97-AF65-F5344CB8AC3E}">
        <p14:creationId xmlns:p14="http://schemas.microsoft.com/office/powerpoint/2010/main" val="40782259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Text, letter&#10;&#10;Description automatically generated">
            <a:extLst>
              <a:ext uri="{FF2B5EF4-FFF2-40B4-BE49-F238E27FC236}">
                <a16:creationId xmlns:a16="http://schemas.microsoft.com/office/drawing/2014/main" id="{6A98FCB1-09DD-42B8-9F78-0A11AB527E62}"/>
              </a:ext>
            </a:extLst>
          </p:cNvPr>
          <p:cNvPicPr>
            <a:picLocks noChangeAspect="1"/>
          </p:cNvPicPr>
          <p:nvPr/>
        </p:nvPicPr>
        <p:blipFill rotWithShape="1">
          <a:blip r:embed="rId2">
            <a:extLst>
              <a:ext uri="{28A0092B-C50C-407E-A947-70E740481C1C}">
                <a14:useLocalDpi xmlns:a14="http://schemas.microsoft.com/office/drawing/2010/main" val="0"/>
              </a:ext>
            </a:extLst>
          </a:blip>
          <a:srcRect l="9320" r="11360"/>
          <a:stretch/>
        </p:blipFill>
        <p:spPr>
          <a:xfrm>
            <a:off x="2006601" y="1366772"/>
            <a:ext cx="8178799" cy="4124457"/>
          </a:xfrm>
          <a:prstGeom prst="rect">
            <a:avLst/>
          </a:prstGeom>
        </p:spPr>
      </p:pic>
    </p:spTree>
    <p:extLst>
      <p:ext uri="{BB962C8B-B14F-4D97-AF65-F5344CB8AC3E}">
        <p14:creationId xmlns:p14="http://schemas.microsoft.com/office/powerpoint/2010/main" val="23179269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Text, letter&#10;&#10;Description automatically generated">
            <a:extLst>
              <a:ext uri="{FF2B5EF4-FFF2-40B4-BE49-F238E27FC236}">
                <a16:creationId xmlns:a16="http://schemas.microsoft.com/office/drawing/2014/main" id="{D9523640-0C0E-4A0F-9068-B9024C2B79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7226" y="0"/>
            <a:ext cx="8237548" cy="6858000"/>
          </a:xfrm>
          <a:prstGeom prst="rect">
            <a:avLst/>
          </a:prstGeom>
        </p:spPr>
      </p:pic>
    </p:spTree>
    <p:extLst>
      <p:ext uri="{BB962C8B-B14F-4D97-AF65-F5344CB8AC3E}">
        <p14:creationId xmlns:p14="http://schemas.microsoft.com/office/powerpoint/2010/main" val="2735475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Diagram, text, letter&#10;&#10;Description automatically generated">
            <a:extLst>
              <a:ext uri="{FF2B5EF4-FFF2-40B4-BE49-F238E27FC236}">
                <a16:creationId xmlns:a16="http://schemas.microsoft.com/office/drawing/2014/main" id="{7CDF6487-6B8A-4BBB-B274-A7DBA97784F2}"/>
              </a:ext>
            </a:extLst>
          </p:cNvPr>
          <p:cNvPicPr>
            <a:picLocks noChangeAspect="1"/>
          </p:cNvPicPr>
          <p:nvPr/>
        </p:nvPicPr>
        <p:blipFill rotWithShape="1">
          <a:blip r:embed="rId2">
            <a:extLst>
              <a:ext uri="{28A0092B-C50C-407E-A947-70E740481C1C}">
                <a14:useLocalDpi xmlns:a14="http://schemas.microsoft.com/office/drawing/2010/main" val="0"/>
              </a:ext>
            </a:extLst>
          </a:blip>
          <a:srcRect b="19547"/>
          <a:stretch/>
        </p:blipFill>
        <p:spPr>
          <a:xfrm>
            <a:off x="1524000" y="898964"/>
            <a:ext cx="9144000" cy="5060073"/>
          </a:xfrm>
          <a:prstGeom prst="rect">
            <a:avLst/>
          </a:prstGeom>
        </p:spPr>
      </p:pic>
    </p:spTree>
    <p:extLst>
      <p:ext uri="{BB962C8B-B14F-4D97-AF65-F5344CB8AC3E}">
        <p14:creationId xmlns:p14="http://schemas.microsoft.com/office/powerpoint/2010/main" val="15764772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AF270-C690-4A95-B7F7-5C6E92C4D2AA}"/>
              </a:ext>
            </a:extLst>
          </p:cNvPr>
          <p:cNvSpPr>
            <a:spLocks noGrp="1"/>
          </p:cNvSpPr>
          <p:nvPr>
            <p:ph type="ctrTitle"/>
          </p:nvPr>
        </p:nvSpPr>
        <p:spPr>
          <a:xfrm>
            <a:off x="838199" y="291090"/>
            <a:ext cx="10515599" cy="932688"/>
          </a:xfrm>
        </p:spPr>
        <p:txBody>
          <a:bodyPr>
            <a:normAutofit/>
          </a:bodyPr>
          <a:lstStyle/>
          <a:p>
            <a:pPr algn="l"/>
            <a:r>
              <a:rPr lang="tr-TR" sz="5400" dirty="0"/>
              <a:t>Coefficient of restitution= 1</a:t>
            </a:r>
          </a:p>
        </p:txBody>
      </p:sp>
      <p:sp>
        <p:nvSpPr>
          <p:cNvPr id="3" name="Subtitle 2">
            <a:extLst>
              <a:ext uri="{FF2B5EF4-FFF2-40B4-BE49-F238E27FC236}">
                <a16:creationId xmlns:a16="http://schemas.microsoft.com/office/drawing/2014/main" id="{8FEC22F7-B1F8-4594-945F-AE6F5112ADA7}"/>
              </a:ext>
            </a:extLst>
          </p:cNvPr>
          <p:cNvSpPr>
            <a:spLocks noGrp="1"/>
          </p:cNvSpPr>
          <p:nvPr>
            <p:ph type="subTitle" idx="1"/>
          </p:nvPr>
        </p:nvSpPr>
        <p:spPr>
          <a:xfrm>
            <a:off x="838199" y="1335726"/>
            <a:ext cx="10515599" cy="420624"/>
          </a:xfrm>
        </p:spPr>
        <p:txBody>
          <a:bodyPr>
            <a:normAutofit/>
          </a:bodyPr>
          <a:lstStyle/>
          <a:p>
            <a:pPr algn="l"/>
            <a:r>
              <a:rPr lang="tr-TR" dirty="0"/>
              <a:t>If the collisions are perfectly elastic, the coefficent equals 1. </a:t>
            </a:r>
          </a:p>
        </p:txBody>
      </p:sp>
      <p:pic>
        <p:nvPicPr>
          <p:cNvPr id="4" name="Project_1_2_Kagan_Ucak_69435(1)">
            <a:hlinkClick r:id="" action="ppaction://media"/>
            <a:extLst>
              <a:ext uri="{FF2B5EF4-FFF2-40B4-BE49-F238E27FC236}">
                <a16:creationId xmlns:a16="http://schemas.microsoft.com/office/drawing/2014/main" id="{C2596918-75D4-451B-8199-57C4CB59DF9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148670" y="1863801"/>
            <a:ext cx="7894659" cy="4440746"/>
          </a:xfrm>
          <a:prstGeom prst="rect">
            <a:avLst/>
          </a:prstGeom>
        </p:spPr>
      </p:pic>
    </p:spTree>
    <p:extLst>
      <p:ext uri="{BB962C8B-B14F-4D97-AF65-F5344CB8AC3E}">
        <p14:creationId xmlns:p14="http://schemas.microsoft.com/office/powerpoint/2010/main" val="2316262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66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6" name="Content Placeholder 5">
            <a:extLst>
              <a:ext uri="{FF2B5EF4-FFF2-40B4-BE49-F238E27FC236}">
                <a16:creationId xmlns:a16="http://schemas.microsoft.com/office/drawing/2014/main" id="{3740505F-705F-487F-B2C4-93D72BF6EED4}"/>
              </a:ext>
            </a:extLst>
          </p:cNvPr>
          <p:cNvPicPr>
            <a:picLocks noGrp="1" noChangeAspect="1"/>
          </p:cNvPicPr>
          <p:nvPr>
            <p:ph idx="1"/>
          </p:nvPr>
        </p:nvPicPr>
        <p:blipFill rotWithShape="1">
          <a:blip r:embed="rId2"/>
          <a:srcRect l="4761" t="2257" r="1392" b="1"/>
          <a:stretch/>
        </p:blipFill>
        <p:spPr>
          <a:xfrm>
            <a:off x="82071" y="78013"/>
            <a:ext cx="12027857" cy="6701973"/>
          </a:xfrm>
          <a:prstGeom prst="rect">
            <a:avLst/>
          </a:prstGeom>
        </p:spPr>
      </p:pic>
    </p:spTree>
    <p:extLst>
      <p:ext uri="{BB962C8B-B14F-4D97-AF65-F5344CB8AC3E}">
        <p14:creationId xmlns:p14="http://schemas.microsoft.com/office/powerpoint/2010/main" val="7383284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AF270-C690-4A95-B7F7-5C6E92C4D2AA}"/>
              </a:ext>
            </a:extLst>
          </p:cNvPr>
          <p:cNvSpPr>
            <a:spLocks noGrp="1"/>
          </p:cNvSpPr>
          <p:nvPr>
            <p:ph type="ctrTitle"/>
          </p:nvPr>
        </p:nvSpPr>
        <p:spPr>
          <a:xfrm>
            <a:off x="838199" y="291090"/>
            <a:ext cx="10515599" cy="932688"/>
          </a:xfrm>
        </p:spPr>
        <p:txBody>
          <a:bodyPr>
            <a:normAutofit/>
          </a:bodyPr>
          <a:lstStyle/>
          <a:p>
            <a:pPr algn="l"/>
            <a:r>
              <a:rPr lang="tr-TR" sz="5400" dirty="0"/>
              <a:t>Coefficient of restitution= 0.7 </a:t>
            </a:r>
          </a:p>
        </p:txBody>
      </p:sp>
      <p:sp>
        <p:nvSpPr>
          <p:cNvPr id="3" name="Subtitle 2">
            <a:extLst>
              <a:ext uri="{FF2B5EF4-FFF2-40B4-BE49-F238E27FC236}">
                <a16:creationId xmlns:a16="http://schemas.microsoft.com/office/drawing/2014/main" id="{8FEC22F7-B1F8-4594-945F-AE6F5112ADA7}"/>
              </a:ext>
            </a:extLst>
          </p:cNvPr>
          <p:cNvSpPr>
            <a:spLocks noGrp="1"/>
          </p:cNvSpPr>
          <p:nvPr>
            <p:ph type="subTitle" idx="1"/>
          </p:nvPr>
        </p:nvSpPr>
        <p:spPr>
          <a:xfrm>
            <a:off x="838199" y="1335726"/>
            <a:ext cx="10515599" cy="420624"/>
          </a:xfrm>
        </p:spPr>
        <p:txBody>
          <a:bodyPr>
            <a:normAutofit/>
          </a:bodyPr>
          <a:lstStyle/>
          <a:p>
            <a:pPr algn="l"/>
            <a:r>
              <a:rPr lang="tr-TR" dirty="0"/>
              <a:t>The code could not work correctly for lower values due to the repetition problem. </a:t>
            </a:r>
          </a:p>
        </p:txBody>
      </p:sp>
      <p:pic>
        <p:nvPicPr>
          <p:cNvPr id="5" name="Project_1_3_Kagan_Ucak_69435(1)">
            <a:hlinkClick r:id="" action="ppaction://media"/>
            <a:extLst>
              <a:ext uri="{FF2B5EF4-FFF2-40B4-BE49-F238E27FC236}">
                <a16:creationId xmlns:a16="http://schemas.microsoft.com/office/drawing/2014/main" id="{BCFBCDE6-5204-4DD5-9444-0C413DA679E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148670" y="1863801"/>
            <a:ext cx="7894659" cy="4440746"/>
          </a:xfrm>
          <a:prstGeom prst="rect">
            <a:avLst/>
          </a:prstGeom>
        </p:spPr>
      </p:pic>
    </p:spTree>
    <p:extLst>
      <p:ext uri="{BB962C8B-B14F-4D97-AF65-F5344CB8AC3E}">
        <p14:creationId xmlns:p14="http://schemas.microsoft.com/office/powerpoint/2010/main" val="3277295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24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Chart, line chart&#10;&#10;Description automatically generated">
            <a:extLst>
              <a:ext uri="{FF2B5EF4-FFF2-40B4-BE49-F238E27FC236}">
                <a16:creationId xmlns:a16="http://schemas.microsoft.com/office/drawing/2014/main" id="{C11CA6B1-4B70-4C53-B3B0-A281DD5DE9C6}"/>
              </a:ext>
            </a:extLst>
          </p:cNvPr>
          <p:cNvPicPr>
            <a:picLocks noGrp="1" noChangeAspect="1"/>
          </p:cNvPicPr>
          <p:nvPr>
            <p:ph idx="1"/>
          </p:nvPr>
        </p:nvPicPr>
        <p:blipFill rotWithShape="1">
          <a:blip r:embed="rId2"/>
          <a:srcRect l="253" r="5508"/>
          <a:stretch/>
        </p:blipFill>
        <p:spPr>
          <a:xfrm>
            <a:off x="20" y="1282"/>
            <a:ext cx="12191980" cy="6856718"/>
          </a:xfrm>
          <a:prstGeom prst="rect">
            <a:avLst/>
          </a:prstGeom>
        </p:spPr>
      </p:pic>
    </p:spTree>
    <p:extLst>
      <p:ext uri="{BB962C8B-B14F-4D97-AF65-F5344CB8AC3E}">
        <p14:creationId xmlns:p14="http://schemas.microsoft.com/office/powerpoint/2010/main" val="30315446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E9EBC7-7EC8-4B83-8651-57FE8B1722A9}"/>
              </a:ext>
            </a:extLst>
          </p:cNvPr>
          <p:cNvSpPr>
            <a:spLocks noGrp="1"/>
          </p:cNvSpPr>
          <p:nvPr>
            <p:ph type="title"/>
          </p:nvPr>
        </p:nvSpPr>
        <p:spPr/>
        <p:txBody>
          <a:bodyPr/>
          <a:lstStyle/>
          <a:p>
            <a:r>
              <a:rPr lang="tr-TR" dirty="0"/>
              <a:t>Differences and Problems</a:t>
            </a:r>
          </a:p>
        </p:txBody>
      </p:sp>
      <p:sp>
        <p:nvSpPr>
          <p:cNvPr id="3" name="Content Placeholder 2">
            <a:extLst>
              <a:ext uri="{FF2B5EF4-FFF2-40B4-BE49-F238E27FC236}">
                <a16:creationId xmlns:a16="http://schemas.microsoft.com/office/drawing/2014/main" id="{D5171B96-C48A-469A-9E56-9CEDFE55A341}"/>
              </a:ext>
            </a:extLst>
          </p:cNvPr>
          <p:cNvSpPr>
            <a:spLocks noGrp="1"/>
          </p:cNvSpPr>
          <p:nvPr>
            <p:ph idx="1"/>
          </p:nvPr>
        </p:nvSpPr>
        <p:spPr/>
        <p:txBody>
          <a:bodyPr/>
          <a:lstStyle/>
          <a:p>
            <a:r>
              <a:rPr lang="tr-TR" dirty="0"/>
              <a:t>[D 1] The colors of balls can be similar, because they need to be randomly assign to plot all the balls via only one ‘patch’ command. </a:t>
            </a:r>
          </a:p>
          <a:p>
            <a:r>
              <a:rPr lang="tr-TR" dirty="0"/>
              <a:t>[D 2] The code ask to users number of balls and coefficient of resistitution. But they can be assign default by making the line 19 a command line via ‘%’.</a:t>
            </a:r>
          </a:p>
          <a:p>
            <a:r>
              <a:rPr lang="tr-TR" dirty="0"/>
              <a:t>[D 3]The position of the first 2 balls are initially assigned. </a:t>
            </a:r>
          </a:p>
          <a:p>
            <a:r>
              <a:rPr lang="tr-TR" dirty="0"/>
              <a:t>[P 1] The balls can overlap and repeat a same movements if COR is less than 1. </a:t>
            </a:r>
          </a:p>
        </p:txBody>
      </p:sp>
      <p:sp>
        <p:nvSpPr>
          <p:cNvPr id="4" name="Footer Placeholder 3">
            <a:extLst>
              <a:ext uri="{FF2B5EF4-FFF2-40B4-BE49-F238E27FC236}">
                <a16:creationId xmlns:a16="http://schemas.microsoft.com/office/drawing/2014/main" id="{1ABD0BA9-9EF7-46A1-8870-A38F0D12A31B}"/>
              </a:ext>
            </a:extLst>
          </p:cNvPr>
          <p:cNvSpPr>
            <a:spLocks noGrp="1"/>
          </p:cNvSpPr>
          <p:nvPr>
            <p:ph type="ftr" sz="quarter" idx="11"/>
          </p:nvPr>
        </p:nvSpPr>
        <p:spPr/>
        <p:txBody>
          <a:bodyPr/>
          <a:lstStyle/>
          <a:p>
            <a:r>
              <a:rPr lang="tr-TR"/>
              <a:t>Kwantlen Polytechnic University, </a:t>
            </a:r>
          </a:p>
        </p:txBody>
      </p:sp>
    </p:spTree>
    <p:extLst>
      <p:ext uri="{BB962C8B-B14F-4D97-AF65-F5344CB8AC3E}">
        <p14:creationId xmlns:p14="http://schemas.microsoft.com/office/powerpoint/2010/main" val="37158123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E44462F-16CD-4988-9243-8C0F4BAF39A3}"/>
              </a:ext>
            </a:extLst>
          </p:cNvPr>
          <p:cNvSpPr>
            <a:spLocks noGrp="1"/>
          </p:cNvSpPr>
          <p:nvPr>
            <p:ph idx="1"/>
          </p:nvPr>
        </p:nvSpPr>
        <p:spPr>
          <a:xfrm>
            <a:off x="2085975" y="407540"/>
            <a:ext cx="7886700" cy="5000348"/>
          </a:xfrm>
        </p:spPr>
        <p:txBody>
          <a:bodyPr>
            <a:noAutofit/>
          </a:bodyPr>
          <a:lstStyle/>
          <a:p>
            <a:pPr marL="0" indent="0">
              <a:buNone/>
            </a:pPr>
            <a:r>
              <a:rPr lang="en-US" sz="900" b="0" i="0" u="none" strike="noStrike" baseline="0" dirty="0">
                <a:solidFill>
                  <a:srgbClr val="028009"/>
                </a:solidFill>
                <a:latin typeface="Courier New" panose="02070309020205020404" pitchFamily="49" charset="0"/>
              </a:rPr>
              <a:t>%MECH307 Project 1(Inside a Rectangular) by Kagan </a:t>
            </a:r>
            <a:r>
              <a:rPr lang="en-US" sz="900" b="0" i="0" u="none" strike="noStrike" baseline="0" dirty="0" err="1">
                <a:solidFill>
                  <a:srgbClr val="028009"/>
                </a:solidFill>
                <a:latin typeface="Courier New" panose="02070309020205020404" pitchFamily="49" charset="0"/>
              </a:rPr>
              <a:t>Ucak</a:t>
            </a:r>
            <a:r>
              <a:rPr lang="en-US" sz="900" b="0" i="0" u="none" strike="noStrike" baseline="0" dirty="0">
                <a:solidFill>
                  <a:srgbClr val="028009"/>
                </a:solidFill>
                <a:latin typeface="Courier New" panose="02070309020205020404" pitchFamily="49" charset="0"/>
              </a:rPr>
              <a:t>, 0069435</a:t>
            </a:r>
          </a:p>
          <a:p>
            <a:pPr marL="0" indent="0">
              <a:buNone/>
            </a:pPr>
            <a:r>
              <a:rPr lang="tr-TR" sz="900" b="0" i="0" u="none" strike="noStrike" baseline="0" dirty="0">
                <a:solidFill>
                  <a:srgbClr val="028009"/>
                </a:solidFill>
                <a:latin typeface="Courier New" panose="02070309020205020404" pitchFamily="49" charset="0"/>
              </a:rPr>
              <a:t>%27.02.2021</a:t>
            </a:r>
          </a:p>
          <a:p>
            <a:pPr marL="0" indent="0">
              <a:buNone/>
            </a:pPr>
            <a:r>
              <a:rPr lang="tr-TR" sz="900" b="0" i="0" u="none" strike="noStrike" baseline="0" dirty="0">
                <a:solidFill>
                  <a:srgbClr val="028009"/>
                </a:solidFill>
                <a:latin typeface="Courier New" panose="02070309020205020404" pitchFamily="49" charset="0"/>
              </a:rPr>
              <a:t> </a:t>
            </a:r>
          </a:p>
          <a:p>
            <a:pPr marL="0" indent="0">
              <a:buNone/>
            </a:pPr>
            <a:r>
              <a:rPr lang="tr-TR" sz="900" b="0" i="0" u="none" strike="noStrike" baseline="0" dirty="0">
                <a:solidFill>
                  <a:srgbClr val="000000"/>
                </a:solidFill>
                <a:latin typeface="Courier New" panose="02070309020205020404" pitchFamily="49" charset="0"/>
              </a:rPr>
              <a:t>clc, clear, close </a:t>
            </a:r>
            <a:r>
              <a:rPr lang="tr-TR" sz="900" b="0" i="0" u="none" strike="noStrike" baseline="0" dirty="0">
                <a:solidFill>
                  <a:srgbClr val="AA04F9"/>
                </a:solidFill>
                <a:latin typeface="Courier New" panose="02070309020205020404" pitchFamily="49" charset="0"/>
              </a:rPr>
              <a:t>all</a:t>
            </a:r>
          </a:p>
          <a:p>
            <a:pPr marL="0" indent="0">
              <a:buNone/>
            </a:pPr>
            <a:r>
              <a:rPr lang="tr-TR" sz="900" b="0" i="0" u="none" strike="noStrike" baseline="0" dirty="0">
                <a:solidFill>
                  <a:srgbClr val="028009"/>
                </a:solidFill>
                <a:latin typeface="Courier New" panose="02070309020205020404" pitchFamily="49" charset="0"/>
              </a:rPr>
              <a:t>%% Needed parameters. </a:t>
            </a:r>
          </a:p>
          <a:p>
            <a:pPr marL="0" indent="0">
              <a:buNone/>
            </a:pPr>
            <a:r>
              <a:rPr lang="en-US" sz="900" b="0" i="0" u="none" strike="noStrike" baseline="0" dirty="0" err="1">
                <a:solidFill>
                  <a:srgbClr val="000000"/>
                </a:solidFill>
                <a:latin typeface="Courier New" panose="02070309020205020404" pitchFamily="49" charset="0"/>
              </a:rPr>
              <a:t>th</a:t>
            </a:r>
            <a:r>
              <a:rPr lang="en-US" sz="900" b="0" i="0" u="none" strike="noStrike" baseline="0" dirty="0">
                <a:solidFill>
                  <a:srgbClr val="000000"/>
                </a:solidFill>
                <a:latin typeface="Courier New" panose="02070309020205020404" pitchFamily="49" charset="0"/>
              </a:rPr>
              <a:t> = 0:pi/50:2*pi;                          </a:t>
            </a:r>
            <a:r>
              <a:rPr lang="en-US" sz="900" b="0" i="0" u="none" strike="noStrike" baseline="0" dirty="0">
                <a:solidFill>
                  <a:srgbClr val="028009"/>
                </a:solidFill>
                <a:latin typeface="Courier New" panose="02070309020205020404" pitchFamily="49" charset="0"/>
              </a:rPr>
              <a:t>%angle for drawing </a:t>
            </a:r>
            <a:r>
              <a:rPr lang="en-US" sz="900" b="0" i="0" u="none" strike="noStrike" baseline="0" dirty="0" err="1">
                <a:solidFill>
                  <a:srgbClr val="028009"/>
                </a:solidFill>
                <a:latin typeface="Courier New" panose="02070309020205020404" pitchFamily="49" charset="0"/>
              </a:rPr>
              <a:t>circiles</a:t>
            </a:r>
            <a:endParaRPr lang="en-US" sz="900" b="0" i="0" u="none" strike="noStrike" baseline="0" dirty="0">
              <a:solidFill>
                <a:srgbClr val="028009"/>
              </a:solidFill>
              <a:latin typeface="Courier New" panose="02070309020205020404" pitchFamily="49" charset="0"/>
            </a:endParaRPr>
          </a:p>
          <a:p>
            <a:pPr marL="0" indent="0">
              <a:buNone/>
            </a:pPr>
            <a:r>
              <a:rPr lang="es-ES" sz="900" b="0" i="0" u="none" strike="noStrike" baseline="0" dirty="0" err="1">
                <a:solidFill>
                  <a:srgbClr val="000000"/>
                </a:solidFill>
                <a:latin typeface="Courier New" panose="02070309020205020404" pitchFamily="49" charset="0"/>
              </a:rPr>
              <a:t>txt</a:t>
            </a:r>
            <a:r>
              <a:rPr lang="es-ES" sz="900" b="0" i="0" u="none" strike="noStrike" baseline="0" dirty="0">
                <a:solidFill>
                  <a:srgbClr val="000000"/>
                </a:solidFill>
                <a:latin typeface="Courier New" panose="02070309020205020404" pitchFamily="49" charset="0"/>
              </a:rPr>
              <a:t>=[</a:t>
            </a:r>
            <a:r>
              <a:rPr lang="es-ES" sz="900" b="0" i="0" u="none" strike="noStrike" baseline="0" dirty="0">
                <a:solidFill>
                  <a:srgbClr val="AA04F9"/>
                </a:solidFill>
                <a:latin typeface="Courier New" panose="02070309020205020404" pitchFamily="49" charset="0"/>
              </a:rPr>
              <a:t>"</a:t>
            </a:r>
            <a:r>
              <a:rPr lang="es-ES" sz="900" b="0" i="0" u="none" strike="noStrike" baseline="0" dirty="0" err="1">
                <a:solidFill>
                  <a:srgbClr val="AA04F9"/>
                </a:solidFill>
                <a:latin typeface="Courier New" panose="02070309020205020404" pitchFamily="49" charset="0"/>
              </a:rPr>
              <a:t>k"</a:t>
            </a:r>
            <a:r>
              <a:rPr lang="es-ES" sz="900" b="0" i="0" u="none" strike="noStrike" baseline="0" dirty="0" err="1">
                <a:solidFill>
                  <a:srgbClr val="000000"/>
                </a:solidFill>
                <a:latin typeface="Courier New" panose="02070309020205020404" pitchFamily="49" charset="0"/>
              </a:rPr>
              <a:t>,</a:t>
            </a:r>
            <a:r>
              <a:rPr lang="es-ES" sz="900" b="0" i="0" u="none" strike="noStrike" baseline="0" dirty="0" err="1">
                <a:solidFill>
                  <a:srgbClr val="AA04F9"/>
                </a:solidFill>
                <a:latin typeface="Courier New" panose="02070309020205020404" pitchFamily="49" charset="0"/>
              </a:rPr>
              <a:t>"b"</a:t>
            </a:r>
            <a:r>
              <a:rPr lang="es-ES" sz="900" b="0" i="0" u="none" strike="noStrike" baseline="0" dirty="0" err="1">
                <a:solidFill>
                  <a:srgbClr val="000000"/>
                </a:solidFill>
                <a:latin typeface="Courier New" panose="02070309020205020404" pitchFamily="49" charset="0"/>
              </a:rPr>
              <a:t>,</a:t>
            </a:r>
            <a:r>
              <a:rPr lang="es-ES" sz="900" b="0" i="0" u="none" strike="noStrike" baseline="0" dirty="0" err="1">
                <a:solidFill>
                  <a:srgbClr val="AA04F9"/>
                </a:solidFill>
                <a:latin typeface="Courier New" panose="02070309020205020404" pitchFamily="49" charset="0"/>
              </a:rPr>
              <a:t>"m"</a:t>
            </a:r>
            <a:r>
              <a:rPr lang="es-ES" sz="900" b="0" i="0" u="none" strike="noStrike" baseline="0" dirty="0" err="1">
                <a:solidFill>
                  <a:srgbClr val="000000"/>
                </a:solidFill>
                <a:latin typeface="Courier New" panose="02070309020205020404" pitchFamily="49" charset="0"/>
              </a:rPr>
              <a:t>,</a:t>
            </a:r>
            <a:r>
              <a:rPr lang="es-ES" sz="900" b="0" i="0" u="none" strike="noStrike" baseline="0" dirty="0" err="1">
                <a:solidFill>
                  <a:srgbClr val="AA04F9"/>
                </a:solidFill>
                <a:latin typeface="Courier New" panose="02070309020205020404" pitchFamily="49" charset="0"/>
              </a:rPr>
              <a:t>"r"</a:t>
            </a:r>
            <a:r>
              <a:rPr lang="es-ES" sz="900" b="0" i="0" u="none" strike="noStrike" baseline="0" dirty="0" err="1">
                <a:solidFill>
                  <a:srgbClr val="000000"/>
                </a:solidFill>
                <a:latin typeface="Courier New" panose="02070309020205020404" pitchFamily="49" charset="0"/>
              </a:rPr>
              <a:t>,</a:t>
            </a:r>
            <a:r>
              <a:rPr lang="es-ES" sz="900" b="0" i="0" u="none" strike="noStrike" baseline="0" dirty="0" err="1">
                <a:solidFill>
                  <a:srgbClr val="AA04F9"/>
                </a:solidFill>
                <a:latin typeface="Courier New" panose="02070309020205020404" pitchFamily="49" charset="0"/>
              </a:rPr>
              <a:t>"y"</a:t>
            </a:r>
            <a:r>
              <a:rPr lang="es-ES" sz="900" b="0" i="0" u="none" strike="noStrike" baseline="0" dirty="0" err="1">
                <a:solidFill>
                  <a:srgbClr val="000000"/>
                </a:solidFill>
                <a:latin typeface="Courier New" panose="02070309020205020404" pitchFamily="49" charset="0"/>
              </a:rPr>
              <a:t>,</a:t>
            </a:r>
            <a:r>
              <a:rPr lang="es-ES" sz="900" b="0" i="0" u="none" strike="noStrike" baseline="0" dirty="0" err="1">
                <a:solidFill>
                  <a:srgbClr val="AA04F9"/>
                </a:solidFill>
                <a:latin typeface="Courier New" panose="02070309020205020404" pitchFamily="49" charset="0"/>
              </a:rPr>
              <a:t>"g"</a:t>
            </a:r>
            <a:r>
              <a:rPr lang="es-ES" sz="900" b="0" i="0" u="none" strike="noStrike" baseline="0" dirty="0" err="1">
                <a:solidFill>
                  <a:srgbClr val="000000"/>
                </a:solidFill>
                <a:latin typeface="Courier New" panose="02070309020205020404" pitchFamily="49" charset="0"/>
              </a:rPr>
              <a:t>,</a:t>
            </a:r>
            <a:r>
              <a:rPr lang="es-ES" sz="900" b="0" i="0" u="none" strike="noStrike" baseline="0" dirty="0" err="1">
                <a:solidFill>
                  <a:srgbClr val="AA04F9"/>
                </a:solidFill>
                <a:latin typeface="Courier New" panose="02070309020205020404" pitchFamily="49" charset="0"/>
              </a:rPr>
              <a:t>"w"</a:t>
            </a:r>
            <a:r>
              <a:rPr lang="es-ES" sz="900" b="0" i="0" u="none" strike="noStrike" baseline="0" dirty="0" err="1">
                <a:solidFill>
                  <a:srgbClr val="000000"/>
                </a:solidFill>
                <a:latin typeface="Courier New" panose="02070309020205020404" pitchFamily="49" charset="0"/>
              </a:rPr>
              <a:t>,</a:t>
            </a:r>
            <a:r>
              <a:rPr lang="es-ES" sz="900" b="0" i="0" u="none" strike="noStrike" baseline="0" dirty="0" err="1">
                <a:solidFill>
                  <a:srgbClr val="AA04F9"/>
                </a:solidFill>
                <a:latin typeface="Courier New" panose="02070309020205020404" pitchFamily="49" charset="0"/>
              </a:rPr>
              <a:t>"c"</a:t>
            </a:r>
            <a:r>
              <a:rPr lang="es-ES" sz="900" b="0" i="0" u="none" strike="noStrike" baseline="0" dirty="0" err="1">
                <a:solidFill>
                  <a:srgbClr val="000000"/>
                </a:solidFill>
                <a:latin typeface="Courier New" panose="02070309020205020404" pitchFamily="49" charset="0"/>
              </a:rPr>
              <a:t>,</a:t>
            </a:r>
            <a:r>
              <a:rPr lang="es-ES" sz="900" b="0" i="0" u="none" strike="noStrike" baseline="0" dirty="0" err="1">
                <a:solidFill>
                  <a:srgbClr val="AA04F9"/>
                </a:solidFill>
                <a:latin typeface="Courier New" panose="02070309020205020404" pitchFamily="49" charset="0"/>
              </a:rPr>
              <a:t>"k</a:t>
            </a:r>
            <a:r>
              <a:rPr lang="es-ES" sz="900" b="0" i="0" u="none" strike="noStrike" baseline="0" dirty="0">
                <a:solidFill>
                  <a:srgbClr val="AA04F9"/>
                </a:solidFill>
                <a:latin typeface="Courier New" panose="02070309020205020404" pitchFamily="49" charset="0"/>
              </a:rPr>
              <a:t>"</a:t>
            </a:r>
            <a:r>
              <a:rPr lang="es-ES" sz="900" b="0" i="0" u="none" strike="noStrike" baseline="0" dirty="0">
                <a:solidFill>
                  <a:srgbClr val="000000"/>
                </a:solidFill>
                <a:latin typeface="Courier New" panose="02070309020205020404" pitchFamily="49" charset="0"/>
              </a:rPr>
              <a:t>]; </a:t>
            </a:r>
            <a:r>
              <a:rPr lang="es-ES" sz="900" b="0" i="0" u="none" strike="noStrike" baseline="0" dirty="0">
                <a:solidFill>
                  <a:srgbClr val="028009"/>
                </a:solidFill>
                <a:latin typeface="Courier New" panose="02070309020205020404" pitchFamily="49" charset="0"/>
              </a:rPr>
              <a:t>%color</a:t>
            </a:r>
          </a:p>
          <a:p>
            <a:pPr marL="0" indent="0">
              <a:buNone/>
            </a:pPr>
            <a:r>
              <a:rPr lang="tr-TR" sz="900" b="0" i="0" u="none" strike="noStrike" baseline="0" dirty="0">
                <a:solidFill>
                  <a:srgbClr val="000000"/>
                </a:solidFill>
                <a:latin typeface="Courier New" panose="02070309020205020404" pitchFamily="49" charset="0"/>
              </a:rPr>
              <a:t>dt=0.001;</a:t>
            </a:r>
          </a:p>
          <a:p>
            <a:pPr marL="0" indent="0">
              <a:buNone/>
            </a:pPr>
            <a:r>
              <a:rPr lang="en-US" sz="900" b="0" i="0" u="none" strike="noStrike" baseline="0" dirty="0">
                <a:solidFill>
                  <a:srgbClr val="000000"/>
                </a:solidFill>
                <a:latin typeface="Courier New" panose="02070309020205020404" pitchFamily="49" charset="0"/>
              </a:rPr>
              <a:t>fps= </a:t>
            </a:r>
            <a:r>
              <a:rPr lang="en-US" sz="900" b="0" i="0" u="none" strike="noStrike" baseline="0" dirty="0" err="1">
                <a:solidFill>
                  <a:srgbClr val="000000"/>
                </a:solidFill>
                <a:latin typeface="Courier New" panose="02070309020205020404" pitchFamily="49" charset="0"/>
              </a:rPr>
              <a:t>linspace</a:t>
            </a:r>
            <a:r>
              <a:rPr lang="en-US" sz="900" b="0" i="0" u="none" strike="noStrike" baseline="0" dirty="0">
                <a:solidFill>
                  <a:srgbClr val="000000"/>
                </a:solidFill>
                <a:latin typeface="Courier New" panose="02070309020205020404" pitchFamily="49" charset="0"/>
              </a:rPr>
              <a:t>(0,1,1/dt +1);                   </a:t>
            </a:r>
            <a:r>
              <a:rPr lang="en-US" sz="900" b="0" i="0" u="none" strike="noStrike" baseline="0" dirty="0">
                <a:solidFill>
                  <a:srgbClr val="028009"/>
                </a:solidFill>
                <a:latin typeface="Courier New" panose="02070309020205020404" pitchFamily="49" charset="0"/>
              </a:rPr>
              <a:t>%the precise of simulation. dt is equal to 0.0001 s.</a:t>
            </a:r>
          </a:p>
          <a:p>
            <a:pPr marL="0" indent="0">
              <a:buNone/>
            </a:pPr>
            <a:r>
              <a:rPr lang="en-US" sz="900" b="0" i="0" u="none" strike="noStrike" baseline="0" dirty="0">
                <a:solidFill>
                  <a:srgbClr val="000000"/>
                </a:solidFill>
                <a:latin typeface="Courier New" panose="02070309020205020404" pitchFamily="49" charset="0"/>
              </a:rPr>
              <a:t>n=1;                                        </a:t>
            </a:r>
            <a:r>
              <a:rPr lang="en-US" sz="900" b="0" i="0" u="none" strike="noStrike" baseline="0" dirty="0">
                <a:solidFill>
                  <a:srgbClr val="028009"/>
                </a:solidFill>
                <a:latin typeface="Courier New" panose="02070309020205020404" pitchFamily="49" charset="0"/>
              </a:rPr>
              <a:t>%number of collusion</a:t>
            </a:r>
          </a:p>
          <a:p>
            <a:pPr marL="0" indent="0">
              <a:buNone/>
            </a:pPr>
            <a:r>
              <a:rPr lang="en-US" sz="900" b="0" i="0" u="none" strike="noStrike" baseline="0" dirty="0" err="1">
                <a:solidFill>
                  <a:srgbClr val="000000"/>
                </a:solidFill>
                <a:latin typeface="Courier New" panose="02070309020205020404" pitchFamily="49" charset="0"/>
              </a:rPr>
              <a:t>c_r</a:t>
            </a:r>
            <a:r>
              <a:rPr lang="en-US" sz="900" b="0" i="0" u="none" strike="noStrike" baseline="0" dirty="0">
                <a:solidFill>
                  <a:srgbClr val="000000"/>
                </a:solidFill>
                <a:latin typeface="Courier New" panose="02070309020205020404" pitchFamily="49" charset="0"/>
              </a:rPr>
              <a:t>=input(</a:t>
            </a:r>
            <a:r>
              <a:rPr lang="en-US" sz="900" b="0" i="0" u="none" strike="noStrike" baseline="0" dirty="0">
                <a:solidFill>
                  <a:srgbClr val="AA04F9"/>
                </a:solidFill>
                <a:latin typeface="Courier New" panose="02070309020205020404" pitchFamily="49" charset="0"/>
              </a:rPr>
              <a:t>"Coefficient of Restitution(for elastic collisions e=1): "</a:t>
            </a:r>
            <a:r>
              <a:rPr lang="en-US" sz="900" b="0" i="0" u="none" strike="noStrike" baseline="0" dirty="0">
                <a:solidFill>
                  <a:srgbClr val="000000"/>
                </a:solidFill>
                <a:latin typeface="Courier New" panose="02070309020205020404" pitchFamily="49" charset="0"/>
              </a:rPr>
              <a:t>);</a:t>
            </a:r>
          </a:p>
          <a:p>
            <a:pPr marL="0" indent="0">
              <a:buNone/>
            </a:pPr>
            <a:r>
              <a:rPr lang="en-US" sz="900" b="0" i="0" u="none" strike="noStrike" baseline="0" dirty="0">
                <a:solidFill>
                  <a:srgbClr val="000000"/>
                </a:solidFill>
                <a:latin typeface="Courier New" panose="02070309020205020404" pitchFamily="49" charset="0"/>
              </a:rPr>
              <a:t>cons=0;                                     </a:t>
            </a:r>
            <a:r>
              <a:rPr lang="en-US" sz="900" b="0" i="0" u="none" strike="noStrike" baseline="0" dirty="0">
                <a:solidFill>
                  <a:srgbClr val="028009"/>
                </a:solidFill>
                <a:latin typeface="Courier New" panose="02070309020205020404" pitchFamily="49" charset="0"/>
              </a:rPr>
              <a:t>%a </a:t>
            </a:r>
            <a:r>
              <a:rPr lang="en-US" sz="900" b="0" i="0" u="none" strike="noStrike" baseline="0" dirty="0" err="1">
                <a:solidFill>
                  <a:srgbClr val="028009"/>
                </a:solidFill>
                <a:latin typeface="Courier New" panose="02070309020205020404" pitchFamily="49" charset="0"/>
              </a:rPr>
              <a:t>paramater</a:t>
            </a:r>
            <a:r>
              <a:rPr lang="en-US" sz="900" b="0" i="0" u="none" strike="noStrike" baseline="0" dirty="0">
                <a:solidFill>
                  <a:srgbClr val="028009"/>
                </a:solidFill>
                <a:latin typeface="Courier New" panose="02070309020205020404" pitchFamily="49" charset="0"/>
              </a:rPr>
              <a:t> to save energy values to array "data"</a:t>
            </a:r>
          </a:p>
          <a:p>
            <a:pPr marL="0" indent="0">
              <a:buNone/>
            </a:pPr>
            <a:r>
              <a:rPr lang="tr-TR" sz="900" b="0" i="0" u="none" strike="noStrike" baseline="0" dirty="0">
                <a:solidFill>
                  <a:srgbClr val="000000"/>
                </a:solidFill>
                <a:latin typeface="Courier New" panose="02070309020205020404" pitchFamily="49" charset="0"/>
              </a:rPr>
              <a:t>data=[0 0; 1 1];                            </a:t>
            </a:r>
            <a:r>
              <a:rPr lang="tr-TR" sz="900" b="0" i="0" u="none" strike="noStrike" baseline="0" dirty="0">
                <a:solidFill>
                  <a:srgbClr val="028009"/>
                </a:solidFill>
                <a:latin typeface="Courier New" panose="02070309020205020404" pitchFamily="49" charset="0"/>
              </a:rPr>
              <a:t>%for energy values</a:t>
            </a:r>
          </a:p>
          <a:p>
            <a:pPr marL="0" indent="0">
              <a:buNone/>
            </a:pPr>
            <a:r>
              <a:rPr lang="en-US" sz="900" b="0" i="0" u="none" strike="noStrike" baseline="0" dirty="0">
                <a:solidFill>
                  <a:srgbClr val="000000"/>
                </a:solidFill>
                <a:latin typeface="Courier New" panose="02070309020205020404" pitchFamily="49" charset="0"/>
              </a:rPr>
              <a:t>data_2=[0 0 0 0 0; 1 1 1 1 1];              </a:t>
            </a:r>
            <a:r>
              <a:rPr lang="en-US" sz="900" b="0" i="0" u="none" strike="noStrike" baseline="0" dirty="0">
                <a:solidFill>
                  <a:srgbClr val="028009"/>
                </a:solidFill>
                <a:latin typeface="Courier New" panose="02070309020205020404" pitchFamily="49" charset="0"/>
              </a:rPr>
              <a:t>%for save time and momentum </a:t>
            </a:r>
            <a:r>
              <a:rPr lang="en-US" sz="900" b="0" i="0" u="none" strike="noStrike" baseline="0" dirty="0" err="1">
                <a:solidFill>
                  <a:srgbClr val="028009"/>
                </a:solidFill>
                <a:latin typeface="Courier New" panose="02070309020205020404" pitchFamily="49" charset="0"/>
              </a:rPr>
              <a:t>paramaters</a:t>
            </a:r>
            <a:r>
              <a:rPr lang="en-US" sz="900" b="0" i="0" u="none" strike="noStrike" baseline="0" dirty="0">
                <a:solidFill>
                  <a:srgbClr val="028009"/>
                </a:solidFill>
                <a:latin typeface="Courier New" panose="02070309020205020404" pitchFamily="49" charset="0"/>
              </a:rPr>
              <a:t> before and after any collision, also to prevent the errors</a:t>
            </a:r>
          </a:p>
          <a:p>
            <a:pPr marL="0" indent="0">
              <a:buNone/>
            </a:pPr>
            <a:r>
              <a:rPr lang="en-US" sz="900" b="0" i="0" u="none" strike="noStrike" baseline="0" dirty="0" err="1">
                <a:solidFill>
                  <a:srgbClr val="000000"/>
                </a:solidFill>
                <a:latin typeface="Courier New" panose="02070309020205020404" pitchFamily="49" charset="0"/>
              </a:rPr>
              <a:t>sp</a:t>
            </a:r>
            <a:r>
              <a:rPr lang="en-US" sz="900" b="0" i="0" u="none" strike="noStrike" baseline="0" dirty="0">
                <a:solidFill>
                  <a:srgbClr val="000000"/>
                </a:solidFill>
                <a:latin typeface="Courier New" panose="02070309020205020404" pitchFamily="49" charset="0"/>
              </a:rPr>
              <a:t>=5;                                     </a:t>
            </a:r>
            <a:r>
              <a:rPr lang="en-US" sz="900" b="0" i="0" u="none" strike="noStrike" baseline="0" dirty="0">
                <a:solidFill>
                  <a:srgbClr val="028009"/>
                </a:solidFill>
                <a:latin typeface="Courier New" panose="02070309020205020404" pitchFamily="49" charset="0"/>
              </a:rPr>
              <a:t>%to increase the speed of simulation</a:t>
            </a:r>
          </a:p>
          <a:p>
            <a:pPr marL="0" indent="0">
              <a:buNone/>
            </a:pPr>
            <a:r>
              <a:rPr lang="pt-BR" sz="900" b="0" i="0" u="none" strike="noStrike" baseline="0" dirty="0">
                <a:solidFill>
                  <a:srgbClr val="000000"/>
                </a:solidFill>
                <a:latin typeface="Courier New" panose="02070309020205020404" pitchFamily="49" charset="0"/>
              </a:rPr>
              <a:t>N= randi([2 8],1);  </a:t>
            </a:r>
          </a:p>
          <a:p>
            <a:pPr marL="0" indent="0">
              <a:buNone/>
            </a:pPr>
            <a:r>
              <a:rPr lang="en-US" sz="900" b="0" i="0" u="none" strike="noStrike" baseline="0" dirty="0">
                <a:solidFill>
                  <a:srgbClr val="000000"/>
                </a:solidFill>
                <a:latin typeface="Courier New" panose="02070309020205020404" pitchFamily="49" charset="0"/>
              </a:rPr>
              <a:t>N=input(</a:t>
            </a:r>
            <a:r>
              <a:rPr lang="en-US" sz="900" b="0" i="0" u="none" strike="noStrike" baseline="0" dirty="0">
                <a:solidFill>
                  <a:srgbClr val="AA04F9"/>
                </a:solidFill>
                <a:latin typeface="Courier New" panose="02070309020205020404" pitchFamily="49" charset="0"/>
              </a:rPr>
              <a:t>"Number of ball: "</a:t>
            </a:r>
            <a:r>
              <a:rPr lang="en-US" sz="900" b="0" i="0" u="none" strike="noStrike" baseline="0" dirty="0">
                <a:solidFill>
                  <a:srgbClr val="000000"/>
                </a:solidFill>
                <a:latin typeface="Courier New" panose="02070309020205020404" pitchFamily="49" charset="0"/>
              </a:rPr>
              <a:t>); </a:t>
            </a:r>
            <a:r>
              <a:rPr lang="en-US" sz="900" b="0" i="0" u="none" strike="noStrike" baseline="0" dirty="0">
                <a:solidFill>
                  <a:srgbClr val="028009"/>
                </a:solidFill>
                <a:latin typeface="Courier New" panose="02070309020205020404" pitchFamily="49" charset="0"/>
              </a:rPr>
              <a:t>%If you wish you can define a number.</a:t>
            </a:r>
          </a:p>
          <a:p>
            <a:pPr marL="0" indent="0">
              <a:buNone/>
            </a:pPr>
            <a:r>
              <a:rPr lang="pt-BR" sz="900" b="0" i="0" u="none" strike="noStrike" baseline="0" dirty="0">
                <a:solidFill>
                  <a:srgbClr val="000000"/>
                </a:solidFill>
                <a:latin typeface="Courier New" panose="02070309020205020404" pitchFamily="49" charset="0"/>
              </a:rPr>
              <a:t>v_N=zeros(1,N);                             </a:t>
            </a:r>
            <a:r>
              <a:rPr lang="pt-BR" sz="900" b="0" i="0" u="none" strike="noStrike" baseline="0" dirty="0">
                <a:solidFill>
                  <a:srgbClr val="028009"/>
                </a:solidFill>
                <a:latin typeface="Courier New" panose="02070309020205020404" pitchFamily="49" charset="0"/>
              </a:rPr>
              <a:t>%normal velocity initial array</a:t>
            </a:r>
          </a:p>
          <a:p>
            <a:pPr marL="0" indent="0">
              <a:buNone/>
            </a:pPr>
            <a:r>
              <a:rPr lang="tr-TR" sz="900" b="0" i="0" u="none" strike="noStrike" baseline="0" dirty="0">
                <a:solidFill>
                  <a:srgbClr val="000000"/>
                </a:solidFill>
                <a:latin typeface="Courier New" panose="02070309020205020404" pitchFamily="49" charset="0"/>
              </a:rPr>
              <a:t>v_T=zeros(1,N);                             </a:t>
            </a:r>
            <a:r>
              <a:rPr lang="tr-TR" sz="900" b="0" i="0" u="none" strike="noStrike" baseline="0" dirty="0">
                <a:solidFill>
                  <a:srgbClr val="028009"/>
                </a:solidFill>
                <a:latin typeface="Courier New" panose="02070309020205020404" pitchFamily="49" charset="0"/>
              </a:rPr>
              <a:t>%for tangantial velocity initial array</a:t>
            </a:r>
          </a:p>
          <a:p>
            <a:pPr marL="0" indent="0">
              <a:buNone/>
            </a:pPr>
            <a:r>
              <a:rPr lang="tr-TR" sz="900" b="0" i="0" u="none" strike="noStrike" baseline="0" dirty="0">
                <a:solidFill>
                  <a:srgbClr val="028009"/>
                </a:solidFill>
                <a:latin typeface="Courier New" panose="02070309020205020404" pitchFamily="49" charset="0"/>
              </a:rPr>
              <a:t> </a:t>
            </a:r>
          </a:p>
          <a:p>
            <a:pPr marL="0" indent="0">
              <a:buNone/>
            </a:pPr>
            <a:r>
              <a:rPr lang="tr-TR" sz="900" b="0" i="0" u="none" strike="noStrike" baseline="0" dirty="0">
                <a:solidFill>
                  <a:srgbClr val="028009"/>
                </a:solidFill>
                <a:latin typeface="Courier New" panose="02070309020205020404" pitchFamily="49" charset="0"/>
              </a:rPr>
              <a:t> </a:t>
            </a:r>
          </a:p>
          <a:p>
            <a:pPr marL="0" indent="0">
              <a:buNone/>
            </a:pPr>
            <a:r>
              <a:rPr lang="en-US" sz="900" b="0" i="0" u="none" strike="noStrike" baseline="0" dirty="0">
                <a:solidFill>
                  <a:srgbClr val="028009"/>
                </a:solidFill>
                <a:latin typeface="Courier New" panose="02070309020205020404" pitchFamily="49" charset="0"/>
              </a:rPr>
              <a:t>%% To define the positions of center of balls. </a:t>
            </a:r>
          </a:p>
          <a:p>
            <a:pPr marL="0" indent="0">
              <a:buNone/>
            </a:pPr>
            <a:r>
              <a:rPr lang="en-US" sz="900" b="0" i="0" u="none" strike="noStrike" baseline="0" dirty="0">
                <a:solidFill>
                  <a:srgbClr val="000000"/>
                </a:solidFill>
                <a:latin typeface="Courier New" panose="02070309020205020404" pitchFamily="49" charset="0"/>
              </a:rPr>
              <a:t>s=[0.5 1;0.5 1];                  </a:t>
            </a:r>
            <a:r>
              <a:rPr lang="en-US" sz="900" b="0" i="0" u="none" strike="noStrike" baseline="0" dirty="0">
                <a:solidFill>
                  <a:srgbClr val="028009"/>
                </a:solidFill>
                <a:latin typeface="Courier New" panose="02070309020205020404" pitchFamily="49" charset="0"/>
              </a:rPr>
              <a:t>%the initial position coordinates</a:t>
            </a:r>
          </a:p>
          <a:p>
            <a:pPr marL="0" indent="0">
              <a:buNone/>
            </a:pPr>
            <a:r>
              <a:rPr lang="en-US" sz="900" b="0" i="0" u="none" strike="noStrike" baseline="0" dirty="0">
                <a:solidFill>
                  <a:srgbClr val="000000"/>
                </a:solidFill>
                <a:latin typeface="Courier New" panose="02070309020205020404" pitchFamily="49" charset="0"/>
              </a:rPr>
              <a:t>r=</a:t>
            </a:r>
            <a:r>
              <a:rPr lang="en-US" sz="900" b="0" i="0" u="none" strike="noStrike" baseline="0" dirty="0" err="1">
                <a:solidFill>
                  <a:srgbClr val="000000"/>
                </a:solidFill>
                <a:latin typeface="Courier New" panose="02070309020205020404" pitchFamily="49" charset="0"/>
              </a:rPr>
              <a:t>randi</a:t>
            </a:r>
            <a:r>
              <a:rPr lang="en-US" sz="900" b="0" i="0" u="none" strike="noStrike" baseline="0" dirty="0">
                <a:solidFill>
                  <a:srgbClr val="000000"/>
                </a:solidFill>
                <a:latin typeface="Courier New" panose="02070309020205020404" pitchFamily="49" charset="0"/>
              </a:rPr>
              <a:t>([1000 3000],[1 N])/10000; </a:t>
            </a:r>
            <a:r>
              <a:rPr lang="en-US" sz="900" b="0" i="0" u="none" strike="noStrike" baseline="0" dirty="0">
                <a:solidFill>
                  <a:srgbClr val="028009"/>
                </a:solidFill>
                <a:latin typeface="Courier New" panose="02070309020205020404" pitchFamily="49" charset="0"/>
              </a:rPr>
              <a:t>%To define radius of balls. </a:t>
            </a:r>
          </a:p>
          <a:p>
            <a:pPr marL="0" indent="0">
              <a:buNone/>
            </a:pPr>
            <a:r>
              <a:rPr lang="en-US" sz="900" b="0" i="0" u="none" strike="noStrike" baseline="0" dirty="0">
                <a:solidFill>
                  <a:srgbClr val="000000"/>
                </a:solidFill>
                <a:latin typeface="Courier New" panose="02070309020205020404" pitchFamily="49" charset="0"/>
              </a:rPr>
              <a:t>M=r.^2;                           </a:t>
            </a:r>
            <a:r>
              <a:rPr lang="en-US" sz="900" b="0" i="0" u="none" strike="noStrike" baseline="0" dirty="0">
                <a:solidFill>
                  <a:srgbClr val="028009"/>
                </a:solidFill>
                <a:latin typeface="Courier New" panose="02070309020205020404" pitchFamily="49" charset="0"/>
              </a:rPr>
              <a:t>%To define the mass of balls. </a:t>
            </a:r>
          </a:p>
        </p:txBody>
      </p:sp>
    </p:spTree>
    <p:extLst>
      <p:ext uri="{BB962C8B-B14F-4D97-AF65-F5344CB8AC3E}">
        <p14:creationId xmlns:p14="http://schemas.microsoft.com/office/powerpoint/2010/main" val="15233686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E44462F-16CD-4988-9243-8C0F4BAF39A3}"/>
              </a:ext>
            </a:extLst>
          </p:cNvPr>
          <p:cNvSpPr>
            <a:spLocks noGrp="1"/>
          </p:cNvSpPr>
          <p:nvPr>
            <p:ph idx="1"/>
          </p:nvPr>
        </p:nvSpPr>
        <p:spPr>
          <a:xfrm>
            <a:off x="501650" y="1014585"/>
            <a:ext cx="11188700" cy="4828829"/>
          </a:xfrm>
        </p:spPr>
        <p:txBody>
          <a:bodyPr numCol="2">
            <a:noAutofit/>
          </a:bodyPr>
          <a:lstStyle/>
          <a:p>
            <a:pPr marL="0" indent="0">
              <a:buNone/>
            </a:pPr>
            <a:r>
              <a:rPr lang="en-US" sz="1050" b="0" i="0" u="none" strike="noStrike" baseline="0" dirty="0">
                <a:solidFill>
                  <a:srgbClr val="0E00FF"/>
                </a:solidFill>
                <a:latin typeface="Courier New" panose="02070309020205020404" pitchFamily="49" charset="0"/>
              </a:rPr>
              <a:t>for</a:t>
            </a:r>
            <a:r>
              <a:rPr lang="en-US" sz="1050" b="0" i="0" u="none" strike="noStrike" baseline="0" dirty="0">
                <a:solidFill>
                  <a:srgbClr val="000000"/>
                </a:solidFill>
                <a:latin typeface="Courier New" panose="02070309020205020404" pitchFamily="49" charset="0"/>
              </a:rPr>
              <a:t> </a:t>
            </a:r>
            <a:r>
              <a:rPr lang="en-US" sz="1050" b="0" i="0" u="none" strike="noStrike" baseline="0" dirty="0" err="1">
                <a:solidFill>
                  <a:srgbClr val="000000"/>
                </a:solidFill>
                <a:latin typeface="Courier New" panose="02070309020205020404" pitchFamily="49" charset="0"/>
              </a:rPr>
              <a:t>i</a:t>
            </a:r>
            <a:r>
              <a:rPr lang="en-US" sz="1050" b="0" i="0" u="none" strike="noStrike" baseline="0" dirty="0">
                <a:solidFill>
                  <a:srgbClr val="000000"/>
                </a:solidFill>
                <a:latin typeface="Courier New" panose="02070309020205020404" pitchFamily="49" charset="0"/>
              </a:rPr>
              <a:t>=[3:N]</a:t>
            </a:r>
            <a:endParaRPr lang="en-US" sz="1050" b="0" i="0" u="none" strike="noStrike" baseline="0" dirty="0">
              <a:solidFill>
                <a:srgbClr val="028009"/>
              </a:solidFill>
              <a:latin typeface="Courier New" panose="02070309020205020404" pitchFamily="49" charset="0"/>
            </a:endParaRPr>
          </a:p>
          <a:p>
            <a:pPr marL="0" indent="0">
              <a:buNone/>
            </a:pPr>
            <a:r>
              <a:rPr lang="tr-TR" sz="1050" b="0" i="0" u="none" strike="noStrike" baseline="0" dirty="0">
                <a:solidFill>
                  <a:srgbClr val="000000"/>
                </a:solidFill>
                <a:latin typeface="Courier New" panose="02070309020205020404" pitchFamily="49" charset="0"/>
              </a:rPr>
              <a:t>    s_1=randi([300 2700],1);        </a:t>
            </a:r>
          </a:p>
          <a:p>
            <a:pPr marL="0" indent="0">
              <a:buNone/>
            </a:pPr>
            <a:r>
              <a:rPr lang="tr-TR" sz="1050" b="0" i="0" u="none" strike="noStrike" baseline="0" dirty="0">
                <a:solidFill>
                  <a:srgbClr val="000000"/>
                </a:solidFill>
                <a:latin typeface="Courier New" panose="02070309020205020404" pitchFamily="49" charset="0"/>
              </a:rPr>
              <a:t>    s_2=randi([300 1700],1);</a:t>
            </a:r>
          </a:p>
          <a:p>
            <a:pPr marL="0" indent="0">
              <a:buNone/>
            </a:pPr>
            <a:r>
              <a:rPr lang="en-US" sz="1050" b="0" i="0" u="none" strike="noStrike" baseline="0" dirty="0">
                <a:solidFill>
                  <a:srgbClr val="000000"/>
                </a:solidFill>
                <a:latin typeface="Courier New" panose="02070309020205020404" pitchFamily="49" charset="0"/>
              </a:rPr>
              <a:t>    s(1,i)= s_1/1000; </a:t>
            </a:r>
            <a:endParaRPr lang="en-US" sz="1050" b="0" i="0" u="none" strike="noStrike" baseline="0" dirty="0">
              <a:solidFill>
                <a:srgbClr val="028009"/>
              </a:solidFill>
              <a:latin typeface="Courier New" panose="02070309020205020404" pitchFamily="49" charset="0"/>
            </a:endParaRPr>
          </a:p>
          <a:p>
            <a:pPr marL="0" indent="0">
              <a:buNone/>
            </a:pPr>
            <a:r>
              <a:rPr lang="en-US" sz="1050" b="0" i="0" u="none" strike="noStrike" baseline="0" dirty="0">
                <a:solidFill>
                  <a:srgbClr val="000000"/>
                </a:solidFill>
                <a:latin typeface="Courier New" panose="02070309020205020404" pitchFamily="49" charset="0"/>
              </a:rPr>
              <a:t>    s(2,i)= s_2/1000;               </a:t>
            </a:r>
            <a:endParaRPr lang="en-US" sz="1050" b="0" i="0" u="none" strike="noStrike" baseline="0" dirty="0">
              <a:solidFill>
                <a:srgbClr val="028009"/>
              </a:solidFill>
              <a:latin typeface="Courier New" panose="02070309020205020404" pitchFamily="49" charset="0"/>
            </a:endParaRPr>
          </a:p>
          <a:p>
            <a:pPr marL="0" indent="0">
              <a:buNone/>
            </a:pPr>
            <a:r>
              <a:rPr lang="tr-TR" sz="1050" b="0" i="0" u="none" strike="noStrike" baseline="0" dirty="0">
                <a:solidFill>
                  <a:srgbClr val="000000"/>
                </a:solidFill>
                <a:latin typeface="Courier New" panose="02070309020205020404" pitchFamily="49" charset="0"/>
              </a:rPr>
              <a:t>    j=0;</a:t>
            </a:r>
          </a:p>
          <a:p>
            <a:pPr marL="0" indent="0">
              <a:buNone/>
            </a:pPr>
            <a:r>
              <a:rPr lang="en-US" sz="1050" b="0" i="0" u="none" strike="noStrike" baseline="0" dirty="0">
                <a:solidFill>
                  <a:srgbClr val="000000"/>
                </a:solidFill>
                <a:latin typeface="Courier New" panose="02070309020205020404" pitchFamily="49" charset="0"/>
              </a:rPr>
              <a:t>    </a:t>
            </a:r>
            <a:r>
              <a:rPr lang="en-US" sz="1050" b="0" i="0" u="none" strike="noStrike" baseline="0" dirty="0">
                <a:solidFill>
                  <a:srgbClr val="0E00FF"/>
                </a:solidFill>
                <a:latin typeface="Courier New" panose="02070309020205020404" pitchFamily="49" charset="0"/>
              </a:rPr>
              <a:t>while</a:t>
            </a:r>
            <a:r>
              <a:rPr lang="en-US" sz="1050" b="0" i="0" u="none" strike="noStrike" baseline="0" dirty="0">
                <a:solidFill>
                  <a:srgbClr val="000000"/>
                </a:solidFill>
                <a:latin typeface="Courier New" panose="02070309020205020404" pitchFamily="49" charset="0"/>
              </a:rPr>
              <a:t> j~=</a:t>
            </a:r>
            <a:r>
              <a:rPr lang="en-US" sz="1050" b="0" i="0" u="none" strike="noStrike" baseline="0" dirty="0" err="1">
                <a:solidFill>
                  <a:srgbClr val="000000"/>
                </a:solidFill>
                <a:latin typeface="Courier New" panose="02070309020205020404" pitchFamily="49" charset="0"/>
              </a:rPr>
              <a:t>i</a:t>
            </a:r>
            <a:r>
              <a:rPr lang="en-US" sz="1050" b="0" i="0" u="none" strike="noStrike" baseline="0" dirty="0">
                <a:solidFill>
                  <a:srgbClr val="000000"/>
                </a:solidFill>
                <a:latin typeface="Courier New" panose="02070309020205020404" pitchFamily="49" charset="0"/>
              </a:rPr>
              <a:t> </a:t>
            </a:r>
            <a:endParaRPr lang="tr-TR" sz="1050" b="0" i="0" u="none" strike="noStrike" baseline="0" dirty="0">
              <a:solidFill>
                <a:srgbClr val="000000"/>
              </a:solidFill>
              <a:latin typeface="Courier New" panose="02070309020205020404" pitchFamily="49" charset="0"/>
            </a:endParaRPr>
          </a:p>
          <a:p>
            <a:pPr marL="0" indent="0">
              <a:buNone/>
            </a:pPr>
            <a:r>
              <a:rPr lang="tr-TR" sz="1050" dirty="0">
                <a:solidFill>
                  <a:srgbClr val="000000"/>
                </a:solidFill>
                <a:latin typeface="Courier New" panose="02070309020205020404" pitchFamily="49" charset="0"/>
              </a:rPr>
              <a:t>        </a:t>
            </a:r>
            <a:r>
              <a:rPr lang="tr-TR" sz="1050" b="0" i="0" u="none" strike="noStrike" baseline="0" dirty="0">
                <a:solidFill>
                  <a:srgbClr val="000000"/>
                </a:solidFill>
                <a:latin typeface="Courier New" panose="02070309020205020404" pitchFamily="49" charset="0"/>
              </a:rPr>
              <a:t>j=j+1;</a:t>
            </a:r>
          </a:p>
          <a:p>
            <a:pPr marL="0" indent="0">
              <a:buNone/>
            </a:pPr>
            <a:r>
              <a:rPr lang="pt-BR" sz="1050" b="0" i="0" u="none" strike="noStrike" baseline="0" dirty="0">
                <a:solidFill>
                  <a:srgbClr val="000000"/>
                </a:solidFill>
                <a:latin typeface="Courier New" panose="02070309020205020404" pitchFamily="49" charset="0"/>
              </a:rPr>
              <a:t>        </a:t>
            </a:r>
            <a:r>
              <a:rPr lang="pt-BR" sz="1050" b="0" i="0" u="none" strike="noStrike" baseline="0" dirty="0">
                <a:solidFill>
                  <a:srgbClr val="0E00FF"/>
                </a:solidFill>
                <a:latin typeface="Courier New" panose="02070309020205020404" pitchFamily="49" charset="0"/>
              </a:rPr>
              <a:t>while</a:t>
            </a:r>
            <a:r>
              <a:rPr lang="pt-BR" sz="1050" b="0" i="0" u="none" strike="noStrike" baseline="0" dirty="0">
                <a:solidFill>
                  <a:srgbClr val="000000"/>
                </a:solidFill>
                <a:latin typeface="Courier New" panose="02070309020205020404" pitchFamily="49" charset="0"/>
              </a:rPr>
              <a:t> ((s(1,i)-s(1,j))^2 +(s(2,i)-s(2,j))^2)&lt;=(r(i)+r(j))^2 &amp;&amp; i~=j</a:t>
            </a:r>
          </a:p>
          <a:p>
            <a:pPr marL="0" indent="0">
              <a:buNone/>
            </a:pPr>
            <a:r>
              <a:rPr lang="tr-TR" sz="1050" b="0" i="0" u="none" strike="noStrike" baseline="0" dirty="0">
                <a:solidFill>
                  <a:srgbClr val="000000"/>
                </a:solidFill>
                <a:latin typeface="Courier New" panose="02070309020205020404" pitchFamily="49" charset="0"/>
              </a:rPr>
              <a:t>            s_1=randi([300 2700],1);</a:t>
            </a:r>
          </a:p>
          <a:p>
            <a:pPr marL="0" indent="0">
              <a:buNone/>
            </a:pPr>
            <a:r>
              <a:rPr lang="tr-TR" sz="1050" b="0" i="0" u="none" strike="noStrike" baseline="0" dirty="0">
                <a:solidFill>
                  <a:srgbClr val="000000"/>
                </a:solidFill>
                <a:latin typeface="Courier New" panose="02070309020205020404" pitchFamily="49" charset="0"/>
              </a:rPr>
              <a:t>            s_2=randi([300 1700],1);</a:t>
            </a:r>
          </a:p>
          <a:p>
            <a:pPr marL="0" indent="0">
              <a:buNone/>
            </a:pPr>
            <a:r>
              <a:rPr lang="tr-TR" sz="1050" b="0" i="0" u="none" strike="noStrike" baseline="0" dirty="0">
                <a:solidFill>
                  <a:srgbClr val="000000"/>
                </a:solidFill>
                <a:latin typeface="Courier New" panose="02070309020205020404" pitchFamily="49" charset="0"/>
              </a:rPr>
              <a:t>            s(1,i)= s_1/1000;</a:t>
            </a:r>
          </a:p>
          <a:p>
            <a:pPr marL="0" indent="0">
              <a:buNone/>
            </a:pPr>
            <a:r>
              <a:rPr lang="tr-TR" sz="1050" b="0" i="0" u="none" strike="noStrike" baseline="0" dirty="0">
                <a:solidFill>
                  <a:srgbClr val="000000"/>
                </a:solidFill>
                <a:latin typeface="Courier New" panose="02070309020205020404" pitchFamily="49" charset="0"/>
              </a:rPr>
              <a:t>            s(2,i)= s_2/1000;</a:t>
            </a:r>
          </a:p>
          <a:p>
            <a:pPr marL="0" indent="0">
              <a:buNone/>
            </a:pPr>
            <a:r>
              <a:rPr lang="tr-TR" sz="1050" b="0" i="0" u="none" strike="noStrike" baseline="0" dirty="0">
                <a:solidFill>
                  <a:srgbClr val="000000"/>
                </a:solidFill>
                <a:latin typeface="Courier New" panose="02070309020205020404" pitchFamily="49" charset="0"/>
              </a:rPr>
              <a:t>            j=0;</a:t>
            </a:r>
          </a:p>
          <a:p>
            <a:pPr marL="0" indent="0">
              <a:buNone/>
            </a:pPr>
            <a:r>
              <a:rPr lang="tr-TR" sz="1050" b="0" i="0" u="none" strike="noStrike" baseline="0" dirty="0">
                <a:solidFill>
                  <a:srgbClr val="000000"/>
                </a:solidFill>
                <a:latin typeface="Courier New" panose="02070309020205020404" pitchFamily="49" charset="0"/>
              </a:rPr>
              <a:t>            </a:t>
            </a:r>
            <a:r>
              <a:rPr lang="tr-TR" sz="1050" b="0" i="0" u="none" strike="noStrike" baseline="0" dirty="0">
                <a:solidFill>
                  <a:srgbClr val="0E00FF"/>
                </a:solidFill>
                <a:latin typeface="Courier New" panose="02070309020205020404" pitchFamily="49" charset="0"/>
              </a:rPr>
              <a:t>break</a:t>
            </a:r>
          </a:p>
          <a:p>
            <a:pPr marL="0" indent="0">
              <a:buNone/>
            </a:pPr>
            <a:r>
              <a:rPr lang="tr-TR" sz="1050" b="0" i="0" u="none" strike="noStrike" baseline="0" dirty="0">
                <a:solidFill>
                  <a:srgbClr val="000000"/>
                </a:solidFill>
                <a:latin typeface="Courier New" panose="02070309020205020404" pitchFamily="49" charset="0"/>
              </a:rPr>
              <a:t>        </a:t>
            </a:r>
            <a:r>
              <a:rPr lang="tr-TR" sz="1050" b="0" i="0" u="none" strike="noStrike" baseline="0" dirty="0">
                <a:solidFill>
                  <a:srgbClr val="0E00FF"/>
                </a:solidFill>
                <a:latin typeface="Courier New" panose="02070309020205020404" pitchFamily="49" charset="0"/>
              </a:rPr>
              <a:t>end</a:t>
            </a:r>
          </a:p>
          <a:p>
            <a:pPr marL="0" indent="0">
              <a:buNone/>
            </a:pPr>
            <a:r>
              <a:rPr lang="tr-TR" sz="1050" b="0" i="0" u="none" strike="noStrike" baseline="0" dirty="0">
                <a:solidFill>
                  <a:srgbClr val="000000"/>
                </a:solidFill>
                <a:latin typeface="Courier New" panose="02070309020205020404" pitchFamily="49" charset="0"/>
              </a:rPr>
              <a:t>    </a:t>
            </a:r>
            <a:r>
              <a:rPr lang="tr-TR" sz="1050" b="0" i="0" u="none" strike="noStrike" baseline="0" dirty="0">
                <a:solidFill>
                  <a:srgbClr val="0E00FF"/>
                </a:solidFill>
                <a:latin typeface="Courier New" panose="02070309020205020404" pitchFamily="49" charset="0"/>
              </a:rPr>
              <a:t>end</a:t>
            </a:r>
          </a:p>
          <a:p>
            <a:pPr marL="0" indent="0">
              <a:buNone/>
            </a:pPr>
            <a:r>
              <a:rPr lang="tr-TR" sz="1050" b="0" i="0" u="none" strike="noStrike" baseline="0" dirty="0">
                <a:solidFill>
                  <a:srgbClr val="0E00FF"/>
                </a:solidFill>
                <a:latin typeface="Courier New" panose="02070309020205020404" pitchFamily="49" charset="0"/>
              </a:rPr>
              <a:t>end</a:t>
            </a:r>
          </a:p>
          <a:p>
            <a:pPr marL="0" indent="0">
              <a:buNone/>
            </a:pPr>
            <a:r>
              <a:rPr lang="tr-TR" sz="1050" b="0" i="0" u="none" strike="noStrike" baseline="0" dirty="0">
                <a:solidFill>
                  <a:srgbClr val="0E00FF"/>
                </a:solidFill>
                <a:latin typeface="Courier New" panose="02070309020205020404" pitchFamily="49" charset="0"/>
              </a:rPr>
              <a:t> </a:t>
            </a:r>
          </a:p>
          <a:p>
            <a:pPr marL="0" indent="0">
              <a:buNone/>
            </a:pPr>
            <a:r>
              <a:rPr lang="en-US" sz="1050" b="0" i="0" u="none" strike="noStrike" baseline="0" dirty="0">
                <a:solidFill>
                  <a:srgbClr val="028009"/>
                </a:solidFill>
                <a:latin typeface="Courier New" panose="02070309020205020404" pitchFamily="49" charset="0"/>
              </a:rPr>
              <a:t>%% To define X and Y directional velocities. </a:t>
            </a:r>
          </a:p>
          <a:p>
            <a:pPr marL="0" indent="0">
              <a:buNone/>
            </a:pPr>
            <a:r>
              <a:rPr lang="en-US" sz="1050" b="0" i="0" u="none" strike="noStrike" baseline="0" dirty="0">
                <a:solidFill>
                  <a:srgbClr val="000000"/>
                </a:solidFill>
                <a:latin typeface="Courier New" panose="02070309020205020404" pitchFamily="49" charset="0"/>
              </a:rPr>
              <a:t>v= </a:t>
            </a:r>
            <a:r>
              <a:rPr lang="en-US" sz="1050" b="0" i="0" u="none" strike="noStrike" baseline="0" dirty="0" err="1">
                <a:solidFill>
                  <a:srgbClr val="000000"/>
                </a:solidFill>
                <a:latin typeface="Courier New" panose="02070309020205020404" pitchFamily="49" charset="0"/>
              </a:rPr>
              <a:t>randi</a:t>
            </a:r>
            <a:r>
              <a:rPr lang="en-US" sz="1050" b="0" i="0" u="none" strike="noStrike" baseline="0" dirty="0">
                <a:solidFill>
                  <a:srgbClr val="000000"/>
                </a:solidFill>
                <a:latin typeface="Courier New" panose="02070309020205020404" pitchFamily="49" charset="0"/>
              </a:rPr>
              <a:t>([round(1000*sqrt(2)) round(2000*sqrt(2))],[1 N])/100;</a:t>
            </a:r>
          </a:p>
          <a:p>
            <a:pPr marL="0" indent="0">
              <a:buNone/>
            </a:pPr>
            <a:r>
              <a:rPr lang="tr-TR" sz="1050" b="0" i="0" u="none" strike="noStrike" baseline="0" dirty="0">
                <a:solidFill>
                  <a:srgbClr val="000000"/>
                </a:solidFill>
                <a:latin typeface="Courier New" panose="02070309020205020404" pitchFamily="49" charset="0"/>
              </a:rPr>
              <a:t>delta=rand(1,N)*2*pi;</a:t>
            </a:r>
          </a:p>
          <a:p>
            <a:pPr marL="0" indent="0">
              <a:buNone/>
            </a:pPr>
            <a:r>
              <a:rPr lang="tr-TR" sz="1050" b="0" i="0" u="none" strike="noStrike" baseline="0" dirty="0">
                <a:solidFill>
                  <a:srgbClr val="000000"/>
                </a:solidFill>
                <a:latin typeface="Courier New" panose="02070309020205020404" pitchFamily="49" charset="0"/>
              </a:rPr>
              <a:t> </a:t>
            </a:r>
          </a:p>
          <a:p>
            <a:pPr marL="0" indent="0">
              <a:buNone/>
            </a:pPr>
            <a:r>
              <a:rPr lang="pt-BR" sz="1050" b="0" i="0" u="none" strike="noStrike" baseline="0" dirty="0">
                <a:solidFill>
                  <a:srgbClr val="000000"/>
                </a:solidFill>
                <a:latin typeface="Courier New" panose="02070309020205020404" pitchFamily="49" charset="0"/>
              </a:rPr>
              <a:t>v_x=zeros(1,N);</a:t>
            </a:r>
          </a:p>
          <a:p>
            <a:pPr marL="0" indent="0">
              <a:buNone/>
            </a:pPr>
            <a:r>
              <a:rPr lang="pt-BR" sz="1050" b="0" i="0" u="none" strike="noStrike" baseline="0" dirty="0">
                <a:solidFill>
                  <a:srgbClr val="000000"/>
                </a:solidFill>
                <a:latin typeface="Courier New" panose="02070309020205020404" pitchFamily="49" charset="0"/>
              </a:rPr>
              <a:t>v_y=zeros(1,N);</a:t>
            </a:r>
          </a:p>
        </p:txBody>
      </p:sp>
    </p:spTree>
    <p:extLst>
      <p:ext uri="{BB962C8B-B14F-4D97-AF65-F5344CB8AC3E}">
        <p14:creationId xmlns:p14="http://schemas.microsoft.com/office/powerpoint/2010/main" val="22962115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1C37A3-6CFB-495A-8BDB-2CE9FF46CA2C}"/>
              </a:ext>
            </a:extLst>
          </p:cNvPr>
          <p:cNvSpPr>
            <a:spLocks noGrp="1"/>
          </p:cNvSpPr>
          <p:nvPr>
            <p:ph type="ctrTitle"/>
          </p:nvPr>
        </p:nvSpPr>
        <p:spPr/>
        <p:txBody>
          <a:bodyPr/>
          <a:lstStyle/>
          <a:p>
            <a:endParaRPr lang="tr-TR" dirty="0"/>
          </a:p>
        </p:txBody>
      </p:sp>
      <p:sp>
        <p:nvSpPr>
          <p:cNvPr id="7" name="Subtitle 6">
            <a:extLst>
              <a:ext uri="{FF2B5EF4-FFF2-40B4-BE49-F238E27FC236}">
                <a16:creationId xmlns:a16="http://schemas.microsoft.com/office/drawing/2014/main" id="{4724AD61-D66D-42B0-9FBC-F160CFCE7B81}"/>
              </a:ext>
            </a:extLst>
          </p:cNvPr>
          <p:cNvSpPr>
            <a:spLocks noGrp="1"/>
          </p:cNvSpPr>
          <p:nvPr>
            <p:ph type="subTitle" idx="1"/>
          </p:nvPr>
        </p:nvSpPr>
        <p:spPr/>
        <p:txBody>
          <a:bodyPr/>
          <a:lstStyle/>
          <a:p>
            <a:endParaRPr lang="tr-TR"/>
          </a:p>
        </p:txBody>
      </p:sp>
      <p:pic>
        <p:nvPicPr>
          <p:cNvPr id="9" name="Picture 8">
            <a:extLst>
              <a:ext uri="{FF2B5EF4-FFF2-40B4-BE49-F238E27FC236}">
                <a16:creationId xmlns:a16="http://schemas.microsoft.com/office/drawing/2014/main" id="{DB9A8FB5-E708-4639-886F-9F0430A5F5C1}"/>
              </a:ext>
            </a:extLst>
          </p:cNvPr>
          <p:cNvPicPr>
            <a:picLocks noChangeAspect="1"/>
          </p:cNvPicPr>
          <p:nvPr/>
        </p:nvPicPr>
        <p:blipFill>
          <a:blip r:embed="rId2"/>
          <a:stretch>
            <a:fillRect/>
          </a:stretch>
        </p:blipFill>
        <p:spPr>
          <a:xfrm>
            <a:off x="862478" y="0"/>
            <a:ext cx="10467043" cy="6858000"/>
          </a:xfrm>
          <a:prstGeom prst="rect">
            <a:avLst/>
          </a:prstGeom>
        </p:spPr>
      </p:pic>
    </p:spTree>
    <p:extLst>
      <p:ext uri="{BB962C8B-B14F-4D97-AF65-F5344CB8AC3E}">
        <p14:creationId xmlns:p14="http://schemas.microsoft.com/office/powerpoint/2010/main" val="34451678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E44462F-16CD-4988-9243-8C0F4BAF39A3}"/>
              </a:ext>
            </a:extLst>
          </p:cNvPr>
          <p:cNvSpPr>
            <a:spLocks noGrp="1"/>
          </p:cNvSpPr>
          <p:nvPr>
            <p:ph idx="1"/>
          </p:nvPr>
        </p:nvSpPr>
        <p:spPr>
          <a:xfrm>
            <a:off x="347708" y="93279"/>
            <a:ext cx="11496583" cy="6671441"/>
          </a:xfrm>
        </p:spPr>
        <p:txBody>
          <a:bodyPr numCol="2">
            <a:noAutofit/>
          </a:bodyPr>
          <a:lstStyle/>
          <a:p>
            <a:pPr marL="0" indent="0">
              <a:buNone/>
            </a:pPr>
            <a:r>
              <a:rPr lang="tr-TR" sz="800" b="0" i="0" u="none" strike="noStrike" baseline="0" dirty="0">
                <a:solidFill>
                  <a:srgbClr val="0E00FF"/>
                </a:solidFill>
                <a:latin typeface="Courier New" panose="02070309020205020404" pitchFamily="49" charset="0"/>
              </a:rPr>
              <a:t>for</a:t>
            </a:r>
            <a:r>
              <a:rPr lang="tr-TR" sz="800" b="0" i="0" u="none" strike="noStrike" baseline="0" dirty="0">
                <a:solidFill>
                  <a:srgbClr val="000000"/>
                </a:solidFill>
                <a:latin typeface="Courier New" panose="02070309020205020404" pitchFamily="49" charset="0"/>
              </a:rPr>
              <a:t> i=1:N</a:t>
            </a:r>
          </a:p>
          <a:p>
            <a:pPr marL="0" indent="0">
              <a:buNone/>
            </a:pPr>
            <a:r>
              <a:rPr lang="tr-TR" sz="800" b="0" i="0" u="none" strike="noStrike" baseline="0" dirty="0">
                <a:solidFill>
                  <a:srgbClr val="000000"/>
                </a:solidFill>
                <a:latin typeface="Courier New" panose="02070309020205020404" pitchFamily="49" charset="0"/>
              </a:rPr>
              <a:t>    v_x(i)=v(i).*sin(delta(i));</a:t>
            </a:r>
          </a:p>
          <a:p>
            <a:pPr marL="0" indent="0">
              <a:buNone/>
            </a:pPr>
            <a:r>
              <a:rPr lang="tr-TR" sz="800" b="0" i="0" u="none" strike="noStrike" baseline="0" dirty="0">
                <a:solidFill>
                  <a:srgbClr val="000000"/>
                </a:solidFill>
                <a:latin typeface="Courier New" panose="02070309020205020404" pitchFamily="49" charset="0"/>
              </a:rPr>
              <a:t>    v_y(i)=v(i).*cos(delta(i));</a:t>
            </a:r>
          </a:p>
          <a:p>
            <a:pPr marL="0" indent="0">
              <a:buNone/>
            </a:pPr>
            <a:r>
              <a:rPr lang="tr-TR" sz="800" b="0" i="0" u="none" strike="noStrike" baseline="0" dirty="0">
                <a:solidFill>
                  <a:srgbClr val="0E00FF"/>
                </a:solidFill>
                <a:latin typeface="Courier New" panose="02070309020205020404" pitchFamily="49" charset="0"/>
              </a:rPr>
              <a:t>end</a:t>
            </a:r>
          </a:p>
          <a:p>
            <a:pPr marL="0" indent="0">
              <a:buNone/>
            </a:pPr>
            <a:r>
              <a:rPr lang="en-US" sz="800" b="0" i="0" u="none" strike="noStrike" baseline="0" dirty="0">
                <a:solidFill>
                  <a:srgbClr val="028009"/>
                </a:solidFill>
                <a:latin typeface="Courier New" panose="02070309020205020404" pitchFamily="49" charset="0"/>
              </a:rPr>
              <a:t>%% To analyze every dt second situation</a:t>
            </a:r>
          </a:p>
          <a:p>
            <a:pPr marL="0" indent="0">
              <a:buNone/>
            </a:pPr>
            <a:r>
              <a:rPr lang="tr-TR" sz="800" b="0" i="0" u="none" strike="noStrike" baseline="0" dirty="0">
                <a:solidFill>
                  <a:srgbClr val="000000"/>
                </a:solidFill>
                <a:latin typeface="Courier New" panose="02070309020205020404" pitchFamily="49" charset="0"/>
              </a:rPr>
              <a:t>b_s_1(1,:)=s(1,:);</a:t>
            </a:r>
          </a:p>
          <a:p>
            <a:pPr marL="0" indent="0">
              <a:buNone/>
            </a:pPr>
            <a:r>
              <a:rPr lang="tr-TR" sz="800" b="0" i="0" u="none" strike="noStrike" baseline="0" dirty="0">
                <a:solidFill>
                  <a:srgbClr val="000000"/>
                </a:solidFill>
                <a:latin typeface="Courier New" panose="02070309020205020404" pitchFamily="49" charset="0"/>
              </a:rPr>
              <a:t>b_s_2(1,:)= s(2,:);</a:t>
            </a:r>
          </a:p>
          <a:p>
            <a:pPr marL="0" indent="0">
              <a:buNone/>
            </a:pPr>
            <a:r>
              <a:rPr lang="tr-TR" sz="800" b="0" i="0" u="none" strike="noStrike" baseline="0" dirty="0">
                <a:solidFill>
                  <a:srgbClr val="000000"/>
                </a:solidFill>
                <a:latin typeface="Courier New" panose="02070309020205020404" pitchFamily="49" charset="0"/>
              </a:rPr>
              <a:t> </a:t>
            </a:r>
          </a:p>
          <a:p>
            <a:pPr marL="0" indent="0">
              <a:buNone/>
            </a:pPr>
            <a:r>
              <a:rPr lang="pt-BR" sz="800" b="0" i="0" u="none" strike="noStrike" baseline="0" dirty="0">
                <a:solidFill>
                  <a:srgbClr val="000000"/>
                </a:solidFill>
                <a:latin typeface="Courier New" panose="02070309020205020404" pitchFamily="49" charset="0"/>
              </a:rPr>
              <a:t>bb_v_x= zeros(round(1/dt),N);</a:t>
            </a:r>
          </a:p>
          <a:p>
            <a:pPr marL="0" indent="0">
              <a:buNone/>
            </a:pPr>
            <a:r>
              <a:rPr lang="pt-BR" sz="800" b="0" i="0" u="none" strike="noStrike" baseline="0" dirty="0">
                <a:solidFill>
                  <a:srgbClr val="000000"/>
                </a:solidFill>
                <a:latin typeface="Courier New" panose="02070309020205020404" pitchFamily="49" charset="0"/>
              </a:rPr>
              <a:t>bb_v_y= zeros(round(1/dt),N);</a:t>
            </a:r>
          </a:p>
          <a:p>
            <a:pPr marL="0" indent="0">
              <a:buNone/>
            </a:pPr>
            <a:r>
              <a:rPr lang="tr-TR" sz="800" b="0" i="0" u="none" strike="noStrike" baseline="0" dirty="0">
                <a:solidFill>
                  <a:srgbClr val="000000"/>
                </a:solidFill>
                <a:latin typeface="Courier New" panose="02070309020205020404" pitchFamily="49" charset="0"/>
              </a:rPr>
              <a:t>dc= {};</a:t>
            </a:r>
          </a:p>
          <a:p>
            <a:pPr marL="0" indent="0">
              <a:buNone/>
            </a:pPr>
            <a:r>
              <a:rPr lang="tr-TR" sz="800" b="0" i="0" u="none" strike="noStrike" baseline="0" dirty="0">
                <a:solidFill>
                  <a:srgbClr val="0E00FF"/>
                </a:solidFill>
                <a:latin typeface="Courier New" panose="02070309020205020404" pitchFamily="49" charset="0"/>
              </a:rPr>
              <a:t>for</a:t>
            </a:r>
            <a:r>
              <a:rPr lang="tr-TR" sz="800" b="0" i="0" u="none" strike="noStrike" baseline="0" dirty="0">
                <a:solidFill>
                  <a:srgbClr val="000000"/>
                </a:solidFill>
                <a:latin typeface="Courier New" panose="02070309020205020404" pitchFamily="49" charset="0"/>
              </a:rPr>
              <a:t> i=1:N</a:t>
            </a:r>
          </a:p>
          <a:p>
            <a:pPr marL="0" indent="0">
              <a:buNone/>
            </a:pPr>
            <a:r>
              <a:rPr lang="pt-BR" sz="800" b="0" i="0" u="none" strike="noStrike" baseline="0" dirty="0">
                <a:solidFill>
                  <a:srgbClr val="000000"/>
                </a:solidFill>
                <a:latin typeface="Courier New" panose="02070309020205020404" pitchFamily="49" charset="0"/>
              </a:rPr>
              <a:t>    dc_1=zeros(round(1/dt),N);</a:t>
            </a:r>
          </a:p>
          <a:p>
            <a:pPr marL="0" indent="0">
              <a:buNone/>
            </a:pPr>
            <a:r>
              <a:rPr lang="tr-TR" sz="800" b="0" i="0" u="none" strike="noStrike" baseline="0" dirty="0">
                <a:solidFill>
                  <a:srgbClr val="000000"/>
                </a:solidFill>
                <a:latin typeface="Courier New" panose="02070309020205020404" pitchFamily="49" charset="0"/>
              </a:rPr>
              <a:t>    dc(i)={dc_1};</a:t>
            </a:r>
          </a:p>
          <a:p>
            <a:pPr marL="0" indent="0">
              <a:buNone/>
            </a:pPr>
            <a:r>
              <a:rPr lang="tr-TR" sz="800" b="0" i="0" u="none" strike="noStrike" baseline="0" dirty="0">
                <a:solidFill>
                  <a:srgbClr val="0E00FF"/>
                </a:solidFill>
                <a:latin typeface="Courier New" panose="02070309020205020404" pitchFamily="49" charset="0"/>
              </a:rPr>
              <a:t>end</a:t>
            </a:r>
          </a:p>
          <a:p>
            <a:pPr marL="0" indent="0">
              <a:buNone/>
            </a:pPr>
            <a:r>
              <a:rPr lang="tr-TR" sz="800" b="0" i="0" u="none" strike="noStrike" baseline="0" dirty="0">
                <a:solidFill>
                  <a:srgbClr val="0E00FF"/>
                </a:solidFill>
                <a:latin typeface="Courier New" panose="02070309020205020404" pitchFamily="49" charset="0"/>
              </a:rPr>
              <a:t>for</a:t>
            </a:r>
            <a:r>
              <a:rPr lang="tr-TR" sz="800" b="0" i="0" u="none" strike="noStrike" baseline="0" dirty="0">
                <a:solidFill>
                  <a:srgbClr val="000000"/>
                </a:solidFill>
                <a:latin typeface="Courier New" panose="02070309020205020404" pitchFamily="49" charset="0"/>
              </a:rPr>
              <a:t> p =fps</a:t>
            </a:r>
          </a:p>
          <a:p>
            <a:pPr marL="0" indent="0">
              <a:buNone/>
            </a:pPr>
            <a:r>
              <a:rPr lang="tr-TR" sz="800" b="0" i="0" u="none" strike="noStrike" baseline="0" dirty="0">
                <a:solidFill>
                  <a:srgbClr val="028009"/>
                </a:solidFill>
                <a:latin typeface="Courier New" panose="02070309020205020404" pitchFamily="49" charset="0"/>
              </a:rPr>
              <a:t>%     disp(p)</a:t>
            </a:r>
          </a:p>
          <a:p>
            <a:pPr marL="0" indent="0">
              <a:buNone/>
            </a:pPr>
            <a:r>
              <a:rPr lang="en-US" sz="800" b="0" i="0" u="none" strike="noStrike" baseline="0" dirty="0">
                <a:solidFill>
                  <a:srgbClr val="000000"/>
                </a:solidFill>
                <a:latin typeface="Courier New" panose="02070309020205020404" pitchFamily="49" charset="0"/>
              </a:rPr>
              <a:t>    </a:t>
            </a:r>
            <a:r>
              <a:rPr lang="en-US" sz="800" b="0" i="0" u="none" strike="noStrike" baseline="0" dirty="0">
                <a:solidFill>
                  <a:srgbClr val="0E00FF"/>
                </a:solidFill>
                <a:latin typeface="Courier New" panose="02070309020205020404" pitchFamily="49" charset="0"/>
              </a:rPr>
              <a:t>for</a:t>
            </a:r>
            <a:r>
              <a:rPr lang="en-US" sz="800" b="0" i="0" u="none" strike="noStrike" baseline="0" dirty="0">
                <a:solidFill>
                  <a:srgbClr val="000000"/>
                </a:solidFill>
                <a:latin typeface="Courier New" panose="02070309020205020404" pitchFamily="49" charset="0"/>
              </a:rPr>
              <a:t> </a:t>
            </a:r>
            <a:r>
              <a:rPr lang="en-US" sz="800" b="0" i="0" u="none" strike="noStrike" baseline="0" dirty="0" err="1">
                <a:solidFill>
                  <a:srgbClr val="000000"/>
                </a:solidFill>
                <a:latin typeface="Courier New" panose="02070309020205020404" pitchFamily="49" charset="0"/>
              </a:rPr>
              <a:t>i</a:t>
            </a:r>
            <a:r>
              <a:rPr lang="en-US" sz="800" b="0" i="0" u="none" strike="noStrike" baseline="0" dirty="0">
                <a:solidFill>
                  <a:srgbClr val="000000"/>
                </a:solidFill>
                <a:latin typeface="Courier New" panose="02070309020205020404" pitchFamily="49" charset="0"/>
              </a:rPr>
              <a:t>= 1:N            </a:t>
            </a:r>
            <a:r>
              <a:rPr lang="en-US" sz="800" b="0" i="0" u="none" strike="noStrike" baseline="0" dirty="0">
                <a:solidFill>
                  <a:srgbClr val="028009"/>
                </a:solidFill>
                <a:latin typeface="Courier New" panose="02070309020205020404" pitchFamily="49" charset="0"/>
              </a:rPr>
              <a:t>%step by step every ball</a:t>
            </a:r>
          </a:p>
          <a:p>
            <a:pPr marL="0" indent="0">
              <a:buNone/>
            </a:pPr>
            <a:r>
              <a:rPr lang="pl-PL" sz="800" b="0" i="0" u="none" strike="noStrike" baseline="0" dirty="0">
                <a:solidFill>
                  <a:srgbClr val="000000"/>
                </a:solidFill>
                <a:latin typeface="Courier New" panose="02070309020205020404" pitchFamily="49" charset="0"/>
              </a:rPr>
              <a:t>        s(1,i)= s(1,i)+(dt*v_x(i));</a:t>
            </a:r>
          </a:p>
          <a:p>
            <a:pPr marL="0" indent="0">
              <a:buNone/>
            </a:pPr>
            <a:r>
              <a:rPr lang="pl-PL" sz="800" b="0" i="0" u="none" strike="noStrike" baseline="0" dirty="0">
                <a:solidFill>
                  <a:srgbClr val="000000"/>
                </a:solidFill>
                <a:latin typeface="Courier New" panose="02070309020205020404" pitchFamily="49" charset="0"/>
              </a:rPr>
              <a:t>        s(2,i)= s(2,i)+(dt*v_y(i));</a:t>
            </a:r>
          </a:p>
          <a:p>
            <a:pPr marL="0" indent="0">
              <a:buNone/>
            </a:pPr>
            <a:r>
              <a:rPr lang="en-US" sz="800" b="0" i="0" u="none" strike="noStrike" baseline="0" dirty="0">
                <a:solidFill>
                  <a:srgbClr val="000000"/>
                </a:solidFill>
                <a:latin typeface="Courier New" panose="02070309020205020404" pitchFamily="49" charset="0"/>
              </a:rPr>
              <a:t>        b_s_1(round(p/dt+1),</a:t>
            </a:r>
            <a:r>
              <a:rPr lang="en-US" sz="800" b="0" i="0" u="none" strike="noStrike" baseline="0" dirty="0" err="1">
                <a:solidFill>
                  <a:srgbClr val="000000"/>
                </a:solidFill>
                <a:latin typeface="Courier New" panose="02070309020205020404" pitchFamily="49" charset="0"/>
              </a:rPr>
              <a:t>i</a:t>
            </a:r>
            <a:r>
              <a:rPr lang="en-US" sz="800" b="0" i="0" u="none" strike="noStrike" baseline="0" dirty="0">
                <a:solidFill>
                  <a:srgbClr val="000000"/>
                </a:solidFill>
                <a:latin typeface="Courier New" panose="02070309020205020404" pitchFamily="49" charset="0"/>
              </a:rPr>
              <a:t>)=s(1,i);</a:t>
            </a:r>
          </a:p>
          <a:p>
            <a:pPr marL="0" indent="0">
              <a:buNone/>
            </a:pPr>
            <a:r>
              <a:rPr lang="en-US" sz="800" b="0" i="0" u="none" strike="noStrike" baseline="0" dirty="0">
                <a:solidFill>
                  <a:srgbClr val="000000"/>
                </a:solidFill>
                <a:latin typeface="Courier New" panose="02070309020205020404" pitchFamily="49" charset="0"/>
              </a:rPr>
              <a:t>        b_s_2(round(p/dt+1),</a:t>
            </a:r>
            <a:r>
              <a:rPr lang="en-US" sz="800" b="0" i="0" u="none" strike="noStrike" baseline="0" dirty="0" err="1">
                <a:solidFill>
                  <a:srgbClr val="000000"/>
                </a:solidFill>
                <a:latin typeface="Courier New" panose="02070309020205020404" pitchFamily="49" charset="0"/>
              </a:rPr>
              <a:t>i</a:t>
            </a:r>
            <a:r>
              <a:rPr lang="en-US" sz="800" b="0" i="0" u="none" strike="noStrike" baseline="0" dirty="0">
                <a:solidFill>
                  <a:srgbClr val="000000"/>
                </a:solidFill>
                <a:latin typeface="Courier New" panose="02070309020205020404" pitchFamily="49" charset="0"/>
              </a:rPr>
              <a:t>)= s(2,i);</a:t>
            </a:r>
          </a:p>
          <a:p>
            <a:pPr marL="0" indent="0">
              <a:buNone/>
            </a:pPr>
            <a:r>
              <a:rPr lang="nn-NO" sz="800" b="0" i="0" u="none" strike="noStrike" baseline="0" dirty="0">
                <a:solidFill>
                  <a:srgbClr val="000000"/>
                </a:solidFill>
                <a:latin typeface="Courier New" panose="02070309020205020404" pitchFamily="49" charset="0"/>
              </a:rPr>
              <a:t>        bb_v_x(round(p/dt+1),i)=v_x(i);</a:t>
            </a:r>
          </a:p>
          <a:p>
            <a:pPr marL="0" indent="0">
              <a:buNone/>
            </a:pPr>
            <a:r>
              <a:rPr lang="tr-TR" sz="800" b="0" i="0" u="none" strike="noStrike" baseline="0" dirty="0">
                <a:solidFill>
                  <a:srgbClr val="000000"/>
                </a:solidFill>
                <a:latin typeface="Courier New" panose="02070309020205020404" pitchFamily="49" charset="0"/>
              </a:rPr>
              <a:t>        bb_v_y(round(p/dt+1),i)= v_y(i);</a:t>
            </a:r>
          </a:p>
          <a:p>
            <a:pPr marL="0" indent="0">
              <a:buNone/>
            </a:pPr>
            <a:r>
              <a:rPr lang="tr-TR" sz="800" b="0" i="0" u="none" strike="noStrike" baseline="0" dirty="0">
                <a:solidFill>
                  <a:srgbClr val="000000"/>
                </a:solidFill>
                <a:latin typeface="Courier New" panose="02070309020205020404" pitchFamily="49" charset="0"/>
              </a:rPr>
              <a:t>        </a:t>
            </a:r>
          </a:p>
          <a:p>
            <a:pPr marL="0" indent="0">
              <a:buNone/>
            </a:pPr>
            <a:r>
              <a:rPr lang="en-US" sz="800" b="0" i="0" u="none" strike="noStrike" baseline="0" dirty="0">
                <a:solidFill>
                  <a:srgbClr val="028009"/>
                </a:solidFill>
                <a:latin typeface="Courier New" panose="02070309020205020404" pitchFamily="49" charset="0"/>
              </a:rPr>
              <a:t>        %% If ball will hit wall after one dt time, balls change one direction of their velocities.  </a:t>
            </a:r>
          </a:p>
          <a:p>
            <a:pPr marL="0" indent="0">
              <a:buNone/>
            </a:pPr>
            <a:r>
              <a:rPr lang="en-US" sz="800" b="0" i="0" u="none" strike="noStrike" baseline="0" dirty="0">
                <a:solidFill>
                  <a:srgbClr val="000000"/>
                </a:solidFill>
                <a:latin typeface="Courier New" panose="02070309020205020404" pitchFamily="49" charset="0"/>
              </a:rPr>
              <a:t>        </a:t>
            </a:r>
            <a:r>
              <a:rPr lang="en-US" sz="800" b="0" i="0" u="none" strike="noStrike" baseline="0" dirty="0">
                <a:solidFill>
                  <a:srgbClr val="0E00FF"/>
                </a:solidFill>
                <a:latin typeface="Courier New" panose="02070309020205020404" pitchFamily="49" charset="0"/>
              </a:rPr>
              <a:t>if</a:t>
            </a:r>
            <a:r>
              <a:rPr lang="en-US" sz="800" b="0" i="0" u="none" strike="noStrike" baseline="0" dirty="0">
                <a:solidFill>
                  <a:srgbClr val="000000"/>
                </a:solidFill>
                <a:latin typeface="Courier New" panose="02070309020205020404" pitchFamily="49" charset="0"/>
              </a:rPr>
              <a:t> (s(1,i)+(dt*</a:t>
            </a:r>
            <a:r>
              <a:rPr lang="en-US" sz="800" b="0" i="0" u="none" strike="noStrike" baseline="0" dirty="0" err="1">
                <a:solidFill>
                  <a:srgbClr val="000000"/>
                </a:solidFill>
                <a:latin typeface="Courier New" panose="02070309020205020404" pitchFamily="49" charset="0"/>
              </a:rPr>
              <a:t>v_x</a:t>
            </a:r>
            <a:r>
              <a:rPr lang="en-US" sz="800" b="0" i="0" u="none" strike="noStrike" baseline="0" dirty="0">
                <a:solidFill>
                  <a:srgbClr val="000000"/>
                </a:solidFill>
                <a:latin typeface="Courier New" panose="02070309020205020404" pitchFamily="49" charset="0"/>
              </a:rPr>
              <a:t>(</a:t>
            </a:r>
            <a:r>
              <a:rPr lang="en-US" sz="800" b="0" i="0" u="none" strike="noStrike" baseline="0" dirty="0" err="1">
                <a:solidFill>
                  <a:srgbClr val="000000"/>
                </a:solidFill>
                <a:latin typeface="Courier New" panose="02070309020205020404" pitchFamily="49" charset="0"/>
              </a:rPr>
              <a:t>i</a:t>
            </a:r>
            <a:r>
              <a:rPr lang="en-US" sz="800" b="0" i="0" u="none" strike="noStrike" baseline="0" dirty="0">
                <a:solidFill>
                  <a:srgbClr val="000000"/>
                </a:solidFill>
                <a:latin typeface="Courier New" panose="02070309020205020404" pitchFamily="49" charset="0"/>
              </a:rPr>
              <a:t>))+r(</a:t>
            </a:r>
            <a:r>
              <a:rPr lang="en-US" sz="800" b="0" i="0" u="none" strike="noStrike" baseline="0" dirty="0" err="1">
                <a:solidFill>
                  <a:srgbClr val="000000"/>
                </a:solidFill>
                <a:latin typeface="Courier New" panose="02070309020205020404" pitchFamily="49" charset="0"/>
              </a:rPr>
              <a:t>i</a:t>
            </a:r>
            <a:r>
              <a:rPr lang="en-US" sz="800" b="0" i="0" u="none" strike="noStrike" baseline="0" dirty="0">
                <a:solidFill>
                  <a:srgbClr val="000000"/>
                </a:solidFill>
                <a:latin typeface="Courier New" panose="02070309020205020404" pitchFamily="49" charset="0"/>
              </a:rPr>
              <a:t>) &gt;=3 ||s(1,i)+(dt*</a:t>
            </a:r>
            <a:r>
              <a:rPr lang="en-US" sz="800" b="0" i="0" u="none" strike="noStrike" baseline="0" dirty="0" err="1">
                <a:solidFill>
                  <a:srgbClr val="000000"/>
                </a:solidFill>
                <a:latin typeface="Courier New" panose="02070309020205020404" pitchFamily="49" charset="0"/>
              </a:rPr>
              <a:t>v_x</a:t>
            </a:r>
            <a:r>
              <a:rPr lang="en-US" sz="800" b="0" i="0" u="none" strike="noStrike" baseline="0" dirty="0">
                <a:solidFill>
                  <a:srgbClr val="000000"/>
                </a:solidFill>
                <a:latin typeface="Courier New" panose="02070309020205020404" pitchFamily="49" charset="0"/>
              </a:rPr>
              <a:t>(</a:t>
            </a:r>
            <a:r>
              <a:rPr lang="en-US" sz="800" b="0" i="0" u="none" strike="noStrike" baseline="0" dirty="0" err="1">
                <a:solidFill>
                  <a:srgbClr val="000000"/>
                </a:solidFill>
                <a:latin typeface="Courier New" panose="02070309020205020404" pitchFamily="49" charset="0"/>
              </a:rPr>
              <a:t>i</a:t>
            </a:r>
            <a:r>
              <a:rPr lang="en-US" sz="800" b="0" i="0" u="none" strike="noStrike" baseline="0" dirty="0">
                <a:solidFill>
                  <a:srgbClr val="000000"/>
                </a:solidFill>
                <a:latin typeface="Courier New" panose="02070309020205020404" pitchFamily="49" charset="0"/>
              </a:rPr>
              <a:t>))-r(</a:t>
            </a:r>
            <a:r>
              <a:rPr lang="en-US" sz="800" b="0" i="0" u="none" strike="noStrike" baseline="0" dirty="0" err="1">
                <a:solidFill>
                  <a:srgbClr val="000000"/>
                </a:solidFill>
                <a:latin typeface="Courier New" panose="02070309020205020404" pitchFamily="49" charset="0"/>
              </a:rPr>
              <a:t>i</a:t>
            </a:r>
            <a:r>
              <a:rPr lang="en-US" sz="800" b="0" i="0" u="none" strike="noStrike" baseline="0" dirty="0">
                <a:solidFill>
                  <a:srgbClr val="000000"/>
                </a:solidFill>
                <a:latin typeface="Courier New" panose="02070309020205020404" pitchFamily="49" charset="0"/>
              </a:rPr>
              <a:t>) &lt;=0) </a:t>
            </a:r>
            <a:r>
              <a:rPr lang="en-US" sz="800" b="0" i="0" u="none" strike="noStrike" baseline="0" dirty="0">
                <a:solidFill>
                  <a:srgbClr val="028009"/>
                </a:solidFill>
                <a:latin typeface="Courier New" panose="02070309020205020404" pitchFamily="49" charset="0"/>
              </a:rPr>
              <a:t>%to avoid repetition one dt time before</a:t>
            </a:r>
          </a:p>
          <a:p>
            <a:pPr marL="0" indent="0">
              <a:buNone/>
            </a:pPr>
            <a:r>
              <a:rPr lang="pt-BR" sz="800" b="0" i="0" u="none" strike="noStrike" baseline="0" dirty="0">
                <a:solidFill>
                  <a:srgbClr val="000000"/>
                </a:solidFill>
                <a:latin typeface="Courier New" panose="02070309020205020404" pitchFamily="49" charset="0"/>
              </a:rPr>
              <a:t>            v_x(i)=-c_r*v_x(i);</a:t>
            </a:r>
          </a:p>
          <a:p>
            <a:pPr marL="0" indent="0">
              <a:buNone/>
            </a:pPr>
            <a:r>
              <a:rPr lang="tr-TR" sz="800" b="0" i="0" u="none" strike="noStrike" baseline="0" dirty="0">
                <a:solidFill>
                  <a:srgbClr val="000000"/>
                </a:solidFill>
                <a:latin typeface="Courier New" panose="02070309020205020404" pitchFamily="49" charset="0"/>
              </a:rPr>
              <a:t>        </a:t>
            </a:r>
            <a:r>
              <a:rPr lang="tr-TR" sz="800" b="0" i="0" u="none" strike="noStrike" baseline="0" dirty="0">
                <a:solidFill>
                  <a:srgbClr val="0E00FF"/>
                </a:solidFill>
                <a:latin typeface="Courier New" panose="02070309020205020404" pitchFamily="49" charset="0"/>
              </a:rPr>
              <a:t>end</a:t>
            </a:r>
          </a:p>
          <a:p>
            <a:pPr marL="0" indent="0">
              <a:buNone/>
            </a:pPr>
            <a:r>
              <a:rPr lang="tr-TR" sz="800" b="0" i="0" u="none" strike="noStrike" baseline="0" dirty="0">
                <a:solidFill>
                  <a:srgbClr val="000000"/>
                </a:solidFill>
                <a:latin typeface="Courier New" panose="02070309020205020404" pitchFamily="49" charset="0"/>
              </a:rPr>
              <a:t>        </a:t>
            </a:r>
            <a:r>
              <a:rPr lang="tr-TR" sz="800" b="0" i="0" u="none" strike="noStrike" baseline="0" dirty="0">
                <a:solidFill>
                  <a:srgbClr val="0E00FF"/>
                </a:solidFill>
                <a:latin typeface="Courier New" panose="02070309020205020404" pitchFamily="49" charset="0"/>
              </a:rPr>
              <a:t>if</a:t>
            </a:r>
            <a:r>
              <a:rPr lang="tr-TR" sz="800" b="0" i="0" u="none" strike="noStrike" baseline="0" dirty="0">
                <a:solidFill>
                  <a:srgbClr val="000000"/>
                </a:solidFill>
                <a:latin typeface="Courier New" panose="02070309020205020404" pitchFamily="49" charset="0"/>
              </a:rPr>
              <a:t> (s(2,i)+(dt*v_y(i))+r(i) &gt;=2 || s(2,i)+(dt*v_y(i))-r(i)&lt;=0) </a:t>
            </a:r>
          </a:p>
          <a:p>
            <a:pPr marL="0" indent="0">
              <a:buNone/>
            </a:pPr>
            <a:r>
              <a:rPr lang="es-ES" sz="800" b="0" i="0" u="none" strike="noStrike" baseline="0" dirty="0">
                <a:solidFill>
                  <a:srgbClr val="000000"/>
                </a:solidFill>
                <a:latin typeface="Courier New" panose="02070309020205020404" pitchFamily="49" charset="0"/>
              </a:rPr>
              <a:t>            </a:t>
            </a:r>
            <a:r>
              <a:rPr lang="es-ES" sz="800" b="0" i="0" u="none" strike="noStrike" baseline="0" dirty="0" err="1">
                <a:solidFill>
                  <a:srgbClr val="000000"/>
                </a:solidFill>
                <a:latin typeface="Courier New" panose="02070309020205020404" pitchFamily="49" charset="0"/>
              </a:rPr>
              <a:t>v_y</a:t>
            </a:r>
            <a:r>
              <a:rPr lang="es-ES" sz="800" b="0" i="0" u="none" strike="noStrike" baseline="0" dirty="0">
                <a:solidFill>
                  <a:srgbClr val="000000"/>
                </a:solidFill>
                <a:latin typeface="Courier New" panose="02070309020205020404" pitchFamily="49" charset="0"/>
              </a:rPr>
              <a:t>(i)=-</a:t>
            </a:r>
            <a:r>
              <a:rPr lang="es-ES" sz="800" b="0" i="0" u="none" strike="noStrike" baseline="0" dirty="0" err="1">
                <a:solidFill>
                  <a:srgbClr val="000000"/>
                </a:solidFill>
                <a:latin typeface="Courier New" panose="02070309020205020404" pitchFamily="49" charset="0"/>
              </a:rPr>
              <a:t>c_r</a:t>
            </a:r>
            <a:r>
              <a:rPr lang="es-ES" sz="800" b="0" i="0" u="none" strike="noStrike" baseline="0" dirty="0">
                <a:solidFill>
                  <a:srgbClr val="000000"/>
                </a:solidFill>
                <a:latin typeface="Courier New" panose="02070309020205020404" pitchFamily="49" charset="0"/>
              </a:rPr>
              <a:t>*</a:t>
            </a:r>
            <a:r>
              <a:rPr lang="es-ES" sz="800" b="0" i="0" u="none" strike="noStrike" baseline="0" dirty="0" err="1">
                <a:solidFill>
                  <a:srgbClr val="000000"/>
                </a:solidFill>
                <a:latin typeface="Courier New" panose="02070309020205020404" pitchFamily="49" charset="0"/>
              </a:rPr>
              <a:t>v_y</a:t>
            </a:r>
            <a:r>
              <a:rPr lang="es-ES" sz="800" b="0" i="0" u="none" strike="noStrike" baseline="0" dirty="0">
                <a:solidFill>
                  <a:srgbClr val="000000"/>
                </a:solidFill>
                <a:latin typeface="Courier New" panose="02070309020205020404" pitchFamily="49" charset="0"/>
              </a:rPr>
              <a:t>(i);</a:t>
            </a:r>
          </a:p>
          <a:p>
            <a:pPr marL="0" indent="0">
              <a:buNone/>
            </a:pPr>
            <a:r>
              <a:rPr lang="tr-TR" sz="800" b="0" i="0" u="none" strike="noStrike" baseline="0" dirty="0">
                <a:solidFill>
                  <a:srgbClr val="000000"/>
                </a:solidFill>
                <a:latin typeface="Courier New" panose="02070309020205020404" pitchFamily="49" charset="0"/>
              </a:rPr>
              <a:t>        </a:t>
            </a:r>
            <a:r>
              <a:rPr lang="tr-TR" sz="800" b="0" i="0" u="none" strike="noStrike" baseline="0" dirty="0">
                <a:solidFill>
                  <a:srgbClr val="0E00FF"/>
                </a:solidFill>
                <a:latin typeface="Courier New" panose="02070309020205020404" pitchFamily="49" charset="0"/>
              </a:rPr>
              <a:t>end</a:t>
            </a:r>
          </a:p>
          <a:p>
            <a:pPr marL="0" indent="0">
              <a:buNone/>
            </a:pPr>
            <a:r>
              <a:rPr lang="tr-TR" sz="800" b="0" i="0" u="none" strike="noStrike" baseline="0" dirty="0">
                <a:solidFill>
                  <a:srgbClr val="000000"/>
                </a:solidFill>
                <a:latin typeface="Courier New" panose="02070309020205020404" pitchFamily="49" charset="0"/>
              </a:rPr>
              <a:t>    </a:t>
            </a:r>
            <a:r>
              <a:rPr lang="tr-TR" sz="800" b="0" i="0" u="none" strike="noStrike" baseline="0" dirty="0">
                <a:solidFill>
                  <a:srgbClr val="0E00FF"/>
                </a:solidFill>
                <a:latin typeface="Courier New" panose="02070309020205020404" pitchFamily="49" charset="0"/>
              </a:rPr>
              <a:t>end</a:t>
            </a:r>
          </a:p>
          <a:p>
            <a:pPr marL="0" indent="0">
              <a:buNone/>
            </a:pPr>
            <a:r>
              <a:rPr lang="en-US" sz="800" b="0" i="0" u="none" strike="noStrike" baseline="0" dirty="0">
                <a:solidFill>
                  <a:srgbClr val="028009"/>
                </a:solidFill>
                <a:latin typeface="Courier New" panose="02070309020205020404" pitchFamily="49" charset="0"/>
              </a:rPr>
              <a:t>    %% To calculate velocities of balls after collisions</a:t>
            </a:r>
          </a:p>
          <a:p>
            <a:pPr marL="0" indent="0">
              <a:buNone/>
            </a:pPr>
            <a:r>
              <a:rPr lang="pl-PL" sz="800" b="0" i="0" u="none" strike="noStrike" baseline="0" dirty="0">
                <a:solidFill>
                  <a:srgbClr val="000000"/>
                </a:solidFill>
                <a:latin typeface="Courier New" panose="02070309020205020404" pitchFamily="49" charset="0"/>
              </a:rPr>
              <a:t>    b_v_x= v_x;             </a:t>
            </a:r>
          </a:p>
          <a:p>
            <a:pPr marL="0" indent="0">
              <a:buNone/>
            </a:pPr>
            <a:r>
              <a:rPr lang="es-ES" sz="800" b="0" i="0" u="none" strike="noStrike" baseline="0" dirty="0">
                <a:solidFill>
                  <a:srgbClr val="000000"/>
                </a:solidFill>
                <a:latin typeface="Courier New" panose="02070309020205020404" pitchFamily="49" charset="0"/>
              </a:rPr>
              <a:t>    </a:t>
            </a:r>
            <a:r>
              <a:rPr lang="es-ES" sz="800" b="0" i="0" u="none" strike="noStrike" baseline="0" dirty="0" err="1">
                <a:solidFill>
                  <a:srgbClr val="000000"/>
                </a:solidFill>
                <a:latin typeface="Courier New" panose="02070309020205020404" pitchFamily="49" charset="0"/>
              </a:rPr>
              <a:t>b_v_y</a:t>
            </a:r>
            <a:r>
              <a:rPr lang="es-ES" sz="800" b="0" i="0" u="none" strike="noStrike" baseline="0" dirty="0">
                <a:solidFill>
                  <a:srgbClr val="000000"/>
                </a:solidFill>
                <a:latin typeface="Courier New" panose="02070309020205020404" pitchFamily="49" charset="0"/>
              </a:rPr>
              <a:t>= </a:t>
            </a:r>
            <a:r>
              <a:rPr lang="es-ES" sz="800" b="0" i="0" u="none" strike="noStrike" baseline="0" dirty="0" err="1">
                <a:solidFill>
                  <a:srgbClr val="000000"/>
                </a:solidFill>
                <a:latin typeface="Courier New" panose="02070309020205020404" pitchFamily="49" charset="0"/>
              </a:rPr>
              <a:t>v_y</a:t>
            </a:r>
            <a:r>
              <a:rPr lang="es-ES" sz="800" b="0" i="0" u="none" strike="noStrike" baseline="0" dirty="0">
                <a:solidFill>
                  <a:srgbClr val="000000"/>
                </a:solidFill>
                <a:latin typeface="Courier New" panose="02070309020205020404" pitchFamily="49" charset="0"/>
              </a:rPr>
              <a:t>;</a:t>
            </a:r>
          </a:p>
          <a:p>
            <a:pPr marL="0" indent="0">
              <a:buNone/>
            </a:pPr>
            <a:r>
              <a:rPr lang="en-US" sz="800" b="0" i="0" u="none" strike="noStrike" baseline="0" dirty="0">
                <a:solidFill>
                  <a:srgbClr val="000000"/>
                </a:solidFill>
                <a:latin typeface="Courier New" panose="02070309020205020404" pitchFamily="49" charset="0"/>
              </a:rPr>
              <a:t>    </a:t>
            </a:r>
            <a:r>
              <a:rPr lang="en-US" sz="800" b="0" i="0" u="none" strike="noStrike" baseline="0" dirty="0">
                <a:solidFill>
                  <a:srgbClr val="0E00FF"/>
                </a:solidFill>
                <a:latin typeface="Courier New" panose="02070309020205020404" pitchFamily="49" charset="0"/>
              </a:rPr>
              <a:t>for</a:t>
            </a:r>
            <a:r>
              <a:rPr lang="en-US" sz="800" b="0" i="0" u="none" strike="noStrike" baseline="0" dirty="0">
                <a:solidFill>
                  <a:srgbClr val="000000"/>
                </a:solidFill>
                <a:latin typeface="Courier New" panose="02070309020205020404" pitchFamily="49" charset="0"/>
              </a:rPr>
              <a:t> </a:t>
            </a:r>
            <a:r>
              <a:rPr lang="en-US" sz="800" b="0" i="0" u="none" strike="noStrike" baseline="0" dirty="0" err="1">
                <a:solidFill>
                  <a:srgbClr val="000000"/>
                </a:solidFill>
                <a:latin typeface="Courier New" panose="02070309020205020404" pitchFamily="49" charset="0"/>
              </a:rPr>
              <a:t>i</a:t>
            </a:r>
            <a:r>
              <a:rPr lang="en-US" sz="800" b="0" i="0" u="none" strike="noStrike" baseline="0" dirty="0">
                <a:solidFill>
                  <a:srgbClr val="000000"/>
                </a:solidFill>
                <a:latin typeface="Courier New" panose="02070309020205020404" pitchFamily="49" charset="0"/>
              </a:rPr>
              <a:t>= 1:N-1          </a:t>
            </a:r>
            <a:r>
              <a:rPr lang="en-US" sz="800" b="0" i="0" u="none" strike="noStrike" baseline="0" dirty="0">
                <a:solidFill>
                  <a:srgbClr val="028009"/>
                </a:solidFill>
                <a:latin typeface="Courier New" panose="02070309020205020404" pitchFamily="49" charset="0"/>
              </a:rPr>
              <a:t>%to take a ball</a:t>
            </a:r>
          </a:p>
          <a:p>
            <a:pPr marL="0" indent="0">
              <a:buNone/>
            </a:pPr>
            <a:r>
              <a:rPr lang="tr-TR" sz="800" b="0" i="0" u="none" strike="noStrike" baseline="0" dirty="0">
                <a:solidFill>
                  <a:srgbClr val="000000"/>
                </a:solidFill>
                <a:latin typeface="Courier New" panose="02070309020205020404" pitchFamily="49" charset="0"/>
              </a:rPr>
              <a:t>        dc_1=cell2mat(dc(i));</a:t>
            </a:r>
          </a:p>
          <a:p>
            <a:pPr marL="0" indent="0">
              <a:buNone/>
            </a:pPr>
            <a:r>
              <a:rPr lang="en-US" sz="800" b="0" i="0" u="none" strike="noStrike" baseline="0" dirty="0">
                <a:solidFill>
                  <a:srgbClr val="000000"/>
                </a:solidFill>
                <a:latin typeface="Courier New" panose="02070309020205020404" pitchFamily="49" charset="0"/>
              </a:rPr>
              <a:t>        </a:t>
            </a:r>
            <a:r>
              <a:rPr lang="en-US" sz="800" b="0" i="0" u="none" strike="noStrike" baseline="0" dirty="0">
                <a:solidFill>
                  <a:srgbClr val="0E00FF"/>
                </a:solidFill>
                <a:latin typeface="Courier New" panose="02070309020205020404" pitchFamily="49" charset="0"/>
              </a:rPr>
              <a:t>for</a:t>
            </a:r>
            <a:r>
              <a:rPr lang="en-US" sz="800" b="0" i="0" u="none" strike="noStrike" baseline="0" dirty="0">
                <a:solidFill>
                  <a:srgbClr val="000000"/>
                </a:solidFill>
                <a:latin typeface="Courier New" panose="02070309020205020404" pitchFamily="49" charset="0"/>
              </a:rPr>
              <a:t> i_2= i+1:N    </a:t>
            </a:r>
            <a:r>
              <a:rPr lang="en-US" sz="800" b="0" i="0" u="none" strike="noStrike" baseline="0" dirty="0">
                <a:solidFill>
                  <a:srgbClr val="028009"/>
                </a:solidFill>
                <a:latin typeface="Courier New" panose="02070309020205020404" pitchFamily="49" charset="0"/>
              </a:rPr>
              <a:t>%to compare it with another ball</a:t>
            </a:r>
          </a:p>
          <a:p>
            <a:pPr marL="0" indent="0">
              <a:buNone/>
            </a:pPr>
            <a:r>
              <a:rPr lang="tr-TR" sz="800" b="0" i="0" u="none" strike="noStrike" baseline="0" dirty="0">
                <a:solidFill>
                  <a:srgbClr val="000000"/>
                </a:solidFill>
                <a:latin typeface="Courier New" panose="02070309020205020404" pitchFamily="49" charset="0"/>
              </a:rPr>
              <a:t>            dc_1(round(p/dt+1),i_2)=sqrt((s(1,i)-s(1,i_2))^2 +(s(2,i)-s(2,i_2))^2);</a:t>
            </a:r>
          </a:p>
          <a:p>
            <a:pPr marL="0" indent="0">
              <a:buNone/>
            </a:pPr>
            <a:r>
              <a:rPr lang="en-US" sz="800" b="0" i="0" u="none" strike="noStrike" baseline="0" dirty="0">
                <a:solidFill>
                  <a:srgbClr val="000000"/>
                </a:solidFill>
                <a:latin typeface="Courier New" panose="02070309020205020404" pitchFamily="49" charset="0"/>
              </a:rPr>
              <a:t>            </a:t>
            </a:r>
            <a:r>
              <a:rPr lang="en-US" sz="800" b="0" i="0" u="none" strike="noStrike" baseline="0" dirty="0">
                <a:solidFill>
                  <a:srgbClr val="0E00FF"/>
                </a:solidFill>
                <a:latin typeface="Courier New" panose="02070309020205020404" pitchFamily="49" charset="0"/>
              </a:rPr>
              <a:t>if</a:t>
            </a:r>
            <a:r>
              <a:rPr lang="en-US" sz="800" b="0" i="0" u="none" strike="noStrike" baseline="0" dirty="0">
                <a:solidFill>
                  <a:srgbClr val="000000"/>
                </a:solidFill>
                <a:latin typeface="Courier New" panose="02070309020205020404" pitchFamily="49" charset="0"/>
              </a:rPr>
              <a:t> ((s(1,i)-s(1,i_2))^2 +(s(2,i)-s(2,i_2))^2)&lt;=(r(</a:t>
            </a:r>
            <a:r>
              <a:rPr lang="en-US" sz="800" b="0" i="0" u="none" strike="noStrike" baseline="0" dirty="0" err="1">
                <a:solidFill>
                  <a:srgbClr val="000000"/>
                </a:solidFill>
                <a:latin typeface="Courier New" panose="02070309020205020404" pitchFamily="49" charset="0"/>
              </a:rPr>
              <a:t>i</a:t>
            </a:r>
            <a:r>
              <a:rPr lang="en-US" sz="800" b="0" i="0" u="none" strike="noStrike" baseline="0" dirty="0">
                <a:solidFill>
                  <a:srgbClr val="000000"/>
                </a:solidFill>
                <a:latin typeface="Courier New" panose="02070309020205020404" pitchFamily="49" charset="0"/>
              </a:rPr>
              <a:t>)+r(i_2))^2 </a:t>
            </a:r>
            <a:r>
              <a:rPr lang="en-US" sz="800" b="0" i="0" u="none" strike="noStrike" baseline="0" dirty="0">
                <a:solidFill>
                  <a:srgbClr val="028009"/>
                </a:solidFill>
                <a:latin typeface="Courier New" panose="02070309020205020404" pitchFamily="49" charset="0"/>
              </a:rPr>
              <a:t>%if the distance between their radius is small then </a:t>
            </a:r>
            <a:r>
              <a:rPr lang="en-US" sz="800" b="0" i="0" u="none" strike="noStrike" baseline="0" dirty="0" err="1">
                <a:solidFill>
                  <a:srgbClr val="028009"/>
                </a:solidFill>
                <a:latin typeface="Courier New" panose="02070309020205020404" pitchFamily="49" charset="0"/>
              </a:rPr>
              <a:t>dum</a:t>
            </a:r>
            <a:r>
              <a:rPr lang="en-US" sz="800" b="0" i="0" u="none" strike="noStrike" baseline="0" dirty="0">
                <a:solidFill>
                  <a:srgbClr val="028009"/>
                </a:solidFill>
                <a:latin typeface="Courier New" panose="02070309020205020404" pitchFamily="49" charset="0"/>
              </a:rPr>
              <a:t> of their radius, they collect</a:t>
            </a:r>
          </a:p>
          <a:p>
            <a:pPr marL="0" indent="0">
              <a:buNone/>
            </a:pPr>
            <a:r>
              <a:rPr lang="tr-TR" sz="800" b="0" i="0" u="none" strike="noStrike" baseline="0" dirty="0">
                <a:solidFill>
                  <a:srgbClr val="000000"/>
                </a:solidFill>
                <a:latin typeface="Courier New" panose="02070309020205020404" pitchFamily="49" charset="0"/>
              </a:rPr>
              <a:t>                n=n+1;</a:t>
            </a:r>
          </a:p>
          <a:p>
            <a:pPr marL="0" indent="0">
              <a:buNone/>
            </a:pPr>
            <a:r>
              <a:rPr lang="en-US" sz="800" b="0" i="0" u="none" strike="noStrike" baseline="0" dirty="0">
                <a:solidFill>
                  <a:srgbClr val="000000"/>
                </a:solidFill>
                <a:latin typeface="Courier New" panose="02070309020205020404" pitchFamily="49" charset="0"/>
              </a:rPr>
              <a:t>                </a:t>
            </a:r>
            <a:r>
              <a:rPr lang="en-US" sz="800" b="0" i="0" u="none" strike="noStrike" baseline="0" dirty="0" err="1">
                <a:solidFill>
                  <a:srgbClr val="000000"/>
                </a:solidFill>
                <a:latin typeface="Courier New" panose="02070309020205020404" pitchFamily="49" charset="0"/>
              </a:rPr>
              <a:t>b_v_x</a:t>
            </a:r>
            <a:r>
              <a:rPr lang="en-US" sz="800" b="0" i="0" u="none" strike="noStrike" baseline="0" dirty="0">
                <a:solidFill>
                  <a:srgbClr val="000000"/>
                </a:solidFill>
                <a:latin typeface="Courier New" panose="02070309020205020404" pitchFamily="49" charset="0"/>
              </a:rPr>
              <a:t>(</a:t>
            </a:r>
            <a:r>
              <a:rPr lang="en-US" sz="800" b="0" i="0" u="none" strike="noStrike" baseline="0" dirty="0" err="1">
                <a:solidFill>
                  <a:srgbClr val="000000"/>
                </a:solidFill>
                <a:latin typeface="Courier New" panose="02070309020205020404" pitchFamily="49" charset="0"/>
              </a:rPr>
              <a:t>i</a:t>
            </a:r>
            <a:r>
              <a:rPr lang="en-US" sz="800" b="0" i="0" u="none" strike="noStrike" baseline="0" dirty="0">
                <a:solidFill>
                  <a:srgbClr val="000000"/>
                </a:solidFill>
                <a:latin typeface="Courier New" panose="02070309020205020404" pitchFamily="49" charset="0"/>
              </a:rPr>
              <a:t>)= </a:t>
            </a:r>
            <a:r>
              <a:rPr lang="en-US" sz="800" b="0" i="0" u="none" strike="noStrike" baseline="0" dirty="0" err="1">
                <a:solidFill>
                  <a:srgbClr val="000000"/>
                </a:solidFill>
                <a:latin typeface="Courier New" panose="02070309020205020404" pitchFamily="49" charset="0"/>
              </a:rPr>
              <a:t>v_x</a:t>
            </a:r>
            <a:r>
              <a:rPr lang="en-US" sz="800" b="0" i="0" u="none" strike="noStrike" baseline="0" dirty="0">
                <a:solidFill>
                  <a:srgbClr val="000000"/>
                </a:solidFill>
                <a:latin typeface="Courier New" panose="02070309020205020404" pitchFamily="49" charset="0"/>
              </a:rPr>
              <a:t>(</a:t>
            </a:r>
            <a:r>
              <a:rPr lang="en-US" sz="800" b="0" i="0" u="none" strike="noStrike" baseline="0" dirty="0" err="1">
                <a:solidFill>
                  <a:srgbClr val="000000"/>
                </a:solidFill>
                <a:latin typeface="Courier New" panose="02070309020205020404" pitchFamily="49" charset="0"/>
              </a:rPr>
              <a:t>i</a:t>
            </a:r>
            <a:r>
              <a:rPr lang="en-US" sz="800" b="0" i="0" u="none" strike="noStrike" baseline="0" dirty="0">
                <a:solidFill>
                  <a:srgbClr val="000000"/>
                </a:solidFill>
                <a:latin typeface="Courier New" panose="02070309020205020404" pitchFamily="49" charset="0"/>
              </a:rPr>
              <a:t>); </a:t>
            </a:r>
            <a:r>
              <a:rPr lang="en-US" sz="800" b="0" i="0" u="none" strike="noStrike" baseline="0" dirty="0">
                <a:solidFill>
                  <a:srgbClr val="028009"/>
                </a:solidFill>
                <a:latin typeface="Courier New" panose="02070309020205020404" pitchFamily="49" charset="0"/>
              </a:rPr>
              <a:t>%to bake up the first velocities if the case of repetition</a:t>
            </a:r>
          </a:p>
          <a:p>
            <a:pPr marL="0" indent="0">
              <a:buNone/>
            </a:pPr>
            <a:r>
              <a:rPr lang="es-ES" sz="800" b="0" i="0" u="none" strike="noStrike" baseline="0" dirty="0">
                <a:solidFill>
                  <a:srgbClr val="000000"/>
                </a:solidFill>
                <a:latin typeface="Courier New" panose="02070309020205020404" pitchFamily="49" charset="0"/>
              </a:rPr>
              <a:t>                </a:t>
            </a:r>
            <a:r>
              <a:rPr lang="es-ES" sz="800" b="0" i="0" u="none" strike="noStrike" baseline="0" dirty="0" err="1">
                <a:solidFill>
                  <a:srgbClr val="000000"/>
                </a:solidFill>
                <a:latin typeface="Courier New" panose="02070309020205020404" pitchFamily="49" charset="0"/>
              </a:rPr>
              <a:t>b_v_y</a:t>
            </a:r>
            <a:r>
              <a:rPr lang="es-ES" sz="800" b="0" i="0" u="none" strike="noStrike" baseline="0" dirty="0">
                <a:solidFill>
                  <a:srgbClr val="000000"/>
                </a:solidFill>
                <a:latin typeface="Courier New" panose="02070309020205020404" pitchFamily="49" charset="0"/>
              </a:rPr>
              <a:t>(i)= </a:t>
            </a:r>
            <a:r>
              <a:rPr lang="es-ES" sz="800" b="0" i="0" u="none" strike="noStrike" baseline="0" dirty="0" err="1">
                <a:solidFill>
                  <a:srgbClr val="000000"/>
                </a:solidFill>
                <a:latin typeface="Courier New" panose="02070309020205020404" pitchFamily="49" charset="0"/>
              </a:rPr>
              <a:t>v_y</a:t>
            </a:r>
            <a:r>
              <a:rPr lang="es-ES" sz="800" b="0" i="0" u="none" strike="noStrike" baseline="0" dirty="0">
                <a:solidFill>
                  <a:srgbClr val="000000"/>
                </a:solidFill>
                <a:latin typeface="Courier New" panose="02070309020205020404" pitchFamily="49" charset="0"/>
              </a:rPr>
              <a:t>(i);</a:t>
            </a:r>
          </a:p>
          <a:p>
            <a:pPr marL="0" indent="0">
              <a:buNone/>
            </a:pPr>
            <a:r>
              <a:rPr lang="tr-TR" sz="800" b="0" i="0" u="none" strike="noStrike" baseline="0" dirty="0">
                <a:solidFill>
                  <a:srgbClr val="000000"/>
                </a:solidFill>
                <a:latin typeface="Courier New" panose="02070309020205020404" pitchFamily="49" charset="0"/>
              </a:rPr>
              <a:t>                b_v_x(i_2)=v_x(i_2);</a:t>
            </a:r>
          </a:p>
          <a:p>
            <a:pPr marL="0" indent="0">
              <a:buNone/>
            </a:pPr>
            <a:r>
              <a:rPr lang="es-ES" sz="800" b="0" i="0" u="none" strike="noStrike" baseline="0" dirty="0">
                <a:solidFill>
                  <a:srgbClr val="000000"/>
                </a:solidFill>
                <a:latin typeface="Courier New" panose="02070309020205020404" pitchFamily="49" charset="0"/>
              </a:rPr>
              <a:t>                </a:t>
            </a:r>
            <a:r>
              <a:rPr lang="es-ES" sz="800" b="0" i="0" u="none" strike="noStrike" baseline="0" dirty="0" err="1">
                <a:solidFill>
                  <a:srgbClr val="000000"/>
                </a:solidFill>
                <a:latin typeface="Courier New" panose="02070309020205020404" pitchFamily="49" charset="0"/>
              </a:rPr>
              <a:t>b_v_y</a:t>
            </a:r>
            <a:r>
              <a:rPr lang="es-ES" sz="800" b="0" i="0" u="none" strike="noStrike" baseline="0" dirty="0">
                <a:solidFill>
                  <a:srgbClr val="000000"/>
                </a:solidFill>
                <a:latin typeface="Courier New" panose="02070309020205020404" pitchFamily="49" charset="0"/>
              </a:rPr>
              <a:t>(i_2)=</a:t>
            </a:r>
            <a:r>
              <a:rPr lang="es-ES" sz="800" b="0" i="0" u="none" strike="noStrike" baseline="0" dirty="0" err="1">
                <a:solidFill>
                  <a:srgbClr val="000000"/>
                </a:solidFill>
                <a:latin typeface="Courier New" panose="02070309020205020404" pitchFamily="49" charset="0"/>
              </a:rPr>
              <a:t>v_y</a:t>
            </a:r>
            <a:r>
              <a:rPr lang="es-ES" sz="800" b="0" i="0" u="none" strike="noStrike" baseline="0" dirty="0">
                <a:solidFill>
                  <a:srgbClr val="000000"/>
                </a:solidFill>
                <a:latin typeface="Courier New" panose="02070309020205020404" pitchFamily="49" charset="0"/>
              </a:rPr>
              <a:t>(i_2);</a:t>
            </a:r>
          </a:p>
          <a:p>
            <a:pPr marL="0" indent="0">
              <a:buNone/>
            </a:pPr>
            <a:r>
              <a:rPr lang="tr-TR" sz="800" b="0" i="0" u="none" strike="noStrike" baseline="0" dirty="0">
                <a:solidFill>
                  <a:srgbClr val="028009"/>
                </a:solidFill>
                <a:latin typeface="Courier New" panose="02070309020205020404" pitchFamily="49" charset="0"/>
              </a:rPr>
              <a:t>                %% To change axis</a:t>
            </a:r>
          </a:p>
          <a:p>
            <a:pPr marL="0" indent="0">
              <a:buNone/>
            </a:pPr>
            <a:r>
              <a:rPr lang="en-US" sz="800" b="0" i="0" u="none" strike="noStrike" baseline="0" dirty="0">
                <a:solidFill>
                  <a:srgbClr val="000000"/>
                </a:solidFill>
                <a:latin typeface="Courier New" panose="02070309020205020404" pitchFamily="49" charset="0"/>
              </a:rPr>
              <a:t>                </a:t>
            </a:r>
            <a:r>
              <a:rPr lang="en-US" sz="800" b="0" i="0" u="none" strike="noStrike" baseline="0" dirty="0" err="1">
                <a:solidFill>
                  <a:srgbClr val="000000"/>
                </a:solidFill>
                <a:latin typeface="Courier New" panose="02070309020205020404" pitchFamily="49" charset="0"/>
              </a:rPr>
              <a:t>teta</a:t>
            </a:r>
            <a:r>
              <a:rPr lang="en-US" sz="800" b="0" i="0" u="none" strike="noStrike" baseline="0" dirty="0">
                <a:solidFill>
                  <a:srgbClr val="000000"/>
                </a:solidFill>
                <a:latin typeface="Courier New" panose="02070309020205020404" pitchFamily="49" charset="0"/>
              </a:rPr>
              <a:t>= </a:t>
            </a:r>
            <a:r>
              <a:rPr lang="en-US" sz="800" b="0" i="0" u="none" strike="noStrike" baseline="0" dirty="0" err="1">
                <a:solidFill>
                  <a:srgbClr val="000000"/>
                </a:solidFill>
                <a:latin typeface="Courier New" panose="02070309020205020404" pitchFamily="49" charset="0"/>
              </a:rPr>
              <a:t>atan</a:t>
            </a:r>
            <a:r>
              <a:rPr lang="en-US" sz="800" b="0" i="0" u="none" strike="noStrike" baseline="0" dirty="0">
                <a:solidFill>
                  <a:srgbClr val="000000"/>
                </a:solidFill>
                <a:latin typeface="Courier New" panose="02070309020205020404" pitchFamily="49" charset="0"/>
              </a:rPr>
              <a:t>((s(2,i)-s(2,i_2))/(s(1,i)-s(1,i_2))); </a:t>
            </a:r>
            <a:r>
              <a:rPr lang="en-US" sz="800" b="0" i="0" u="none" strike="noStrike" baseline="0" dirty="0">
                <a:solidFill>
                  <a:srgbClr val="028009"/>
                </a:solidFill>
                <a:latin typeface="Courier New" panose="02070309020205020404" pitchFamily="49" charset="0"/>
              </a:rPr>
              <a:t>%the angle between the normal axis and X axis. </a:t>
            </a:r>
          </a:p>
          <a:p>
            <a:pPr marL="0" indent="0">
              <a:buNone/>
            </a:pPr>
            <a:r>
              <a:rPr lang="tr-TR" sz="800" b="0" i="0" u="none" strike="noStrike" baseline="0" dirty="0">
                <a:solidFill>
                  <a:srgbClr val="000000"/>
                </a:solidFill>
                <a:latin typeface="Courier New" panose="02070309020205020404" pitchFamily="49" charset="0"/>
              </a:rPr>
              <a:t>              </a:t>
            </a:r>
          </a:p>
          <a:p>
            <a:pPr marL="0" indent="0">
              <a:buNone/>
            </a:pPr>
            <a:r>
              <a:rPr lang="nn-NO" sz="800" b="0" i="0" u="none" strike="noStrike" baseline="0" dirty="0">
                <a:solidFill>
                  <a:srgbClr val="000000"/>
                </a:solidFill>
                <a:latin typeface="Courier New" panose="02070309020205020404" pitchFamily="49" charset="0"/>
              </a:rPr>
              <a:t>                v_N(i)=v_x(i)*cos(teta)+sin(teta)*v_y(i); </a:t>
            </a:r>
          </a:p>
          <a:p>
            <a:pPr marL="0" indent="0">
              <a:buNone/>
            </a:pPr>
            <a:r>
              <a:rPr lang="nn-NO" sz="800" b="0" i="0" u="none" strike="noStrike" baseline="0" dirty="0">
                <a:solidFill>
                  <a:srgbClr val="000000"/>
                </a:solidFill>
                <a:latin typeface="Courier New" panose="02070309020205020404" pitchFamily="49" charset="0"/>
              </a:rPr>
              <a:t>                v_T(i)=v_y(i)*cos(teta)-v_x(i)*sin(teta);</a:t>
            </a:r>
          </a:p>
          <a:p>
            <a:pPr marL="0" indent="0">
              <a:buNone/>
            </a:pPr>
            <a:r>
              <a:rPr lang="nn-NO" sz="800" b="0" i="0" u="none" strike="noStrike" baseline="0" dirty="0">
                <a:solidFill>
                  <a:srgbClr val="000000"/>
                </a:solidFill>
                <a:latin typeface="Courier New" panose="02070309020205020404" pitchFamily="49" charset="0"/>
              </a:rPr>
              <a:t>                v_N(i_2)=v_x(i_2)*cos(teta)+sin(teta)*v_y(i_2);</a:t>
            </a:r>
          </a:p>
          <a:p>
            <a:pPr marL="0" indent="0">
              <a:buNone/>
            </a:pPr>
            <a:r>
              <a:rPr lang="nn-NO" sz="800" b="0" i="0" u="none" strike="noStrike" baseline="0" dirty="0">
                <a:solidFill>
                  <a:srgbClr val="000000"/>
                </a:solidFill>
                <a:latin typeface="Courier New" panose="02070309020205020404" pitchFamily="49" charset="0"/>
              </a:rPr>
              <a:t>                v_T(i_2)=v_y(i_2)*cos(teta)-v_x(i_2)*sin(teta);</a:t>
            </a:r>
          </a:p>
          <a:p>
            <a:pPr marL="0" indent="0">
              <a:buNone/>
            </a:pPr>
            <a:endParaRPr lang="tr-TR" sz="800" b="0" i="0" u="none" strike="noStrike" baseline="0" dirty="0">
              <a:solidFill>
                <a:srgbClr val="0E00FF"/>
              </a:solidFill>
              <a:latin typeface="Courier New" panose="02070309020205020404" pitchFamily="49" charset="0"/>
            </a:endParaRPr>
          </a:p>
        </p:txBody>
      </p:sp>
    </p:spTree>
    <p:extLst>
      <p:ext uri="{BB962C8B-B14F-4D97-AF65-F5344CB8AC3E}">
        <p14:creationId xmlns:p14="http://schemas.microsoft.com/office/powerpoint/2010/main" val="23048558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E44462F-16CD-4988-9243-8C0F4BAF39A3}"/>
              </a:ext>
            </a:extLst>
          </p:cNvPr>
          <p:cNvSpPr>
            <a:spLocks noGrp="1"/>
          </p:cNvSpPr>
          <p:nvPr>
            <p:ph idx="1"/>
          </p:nvPr>
        </p:nvSpPr>
        <p:spPr>
          <a:xfrm>
            <a:off x="330200" y="190500"/>
            <a:ext cx="11341100" cy="6460671"/>
          </a:xfrm>
        </p:spPr>
        <p:txBody>
          <a:bodyPr numCol="2" spcCol="396000">
            <a:noAutofit/>
          </a:bodyPr>
          <a:lstStyle/>
          <a:p>
            <a:pPr marL="0" indent="0">
              <a:buNone/>
            </a:pPr>
            <a:r>
              <a:rPr lang="en-US" sz="1000" b="0" i="0" u="none" strike="noStrike" baseline="0" dirty="0">
                <a:solidFill>
                  <a:srgbClr val="028009"/>
                </a:solidFill>
                <a:latin typeface="Courier New" panose="02070309020205020404" pitchFamily="49" charset="0"/>
              </a:rPr>
              <a:t>%% to calculate new velocities after collections </a:t>
            </a:r>
          </a:p>
          <a:p>
            <a:pPr marL="0" indent="0">
              <a:buNone/>
            </a:pPr>
            <a:r>
              <a:rPr lang="en-US" sz="1000" b="0" i="0" u="none" strike="noStrike" baseline="0" dirty="0">
                <a:solidFill>
                  <a:srgbClr val="000000"/>
                </a:solidFill>
                <a:latin typeface="Courier New" panose="02070309020205020404" pitchFamily="49" charset="0"/>
              </a:rPr>
              <a:t>                b2_v_N= </a:t>
            </a:r>
            <a:r>
              <a:rPr lang="en-US" sz="1000" b="0" i="0" u="none" strike="noStrike" baseline="0" dirty="0" err="1">
                <a:solidFill>
                  <a:srgbClr val="000000"/>
                </a:solidFill>
                <a:latin typeface="Courier New" panose="02070309020205020404" pitchFamily="49" charset="0"/>
              </a:rPr>
              <a:t>v_N</a:t>
            </a:r>
            <a:r>
              <a:rPr lang="en-US" sz="1000" b="0" i="0" u="none" strike="noStrike" baseline="0" dirty="0">
                <a:solidFill>
                  <a:srgbClr val="000000"/>
                </a:solidFill>
                <a:latin typeface="Courier New" panose="02070309020205020404" pitchFamily="49" charset="0"/>
              </a:rPr>
              <a:t>; </a:t>
            </a:r>
            <a:r>
              <a:rPr lang="en-US" sz="1000" b="0" i="0" u="none" strike="noStrike" baseline="0" dirty="0">
                <a:solidFill>
                  <a:srgbClr val="028009"/>
                </a:solidFill>
                <a:latin typeface="Courier New" panose="02070309020205020404" pitchFamily="49" charset="0"/>
              </a:rPr>
              <a:t>%because </a:t>
            </a:r>
            <a:r>
              <a:rPr lang="en-US" sz="1000" b="0" i="0" u="none" strike="noStrike" baseline="0" dirty="0" err="1">
                <a:solidFill>
                  <a:srgbClr val="028009"/>
                </a:solidFill>
                <a:latin typeface="Courier New" panose="02070309020205020404" pitchFamily="49" charset="0"/>
              </a:rPr>
              <a:t>v_N</a:t>
            </a:r>
            <a:r>
              <a:rPr lang="en-US" sz="1000" b="0" i="0" u="none" strike="noStrike" baseline="0" dirty="0">
                <a:solidFill>
                  <a:srgbClr val="028009"/>
                </a:solidFill>
                <a:latin typeface="Courier New" panose="02070309020205020404" pitchFamily="49" charset="0"/>
              </a:rPr>
              <a:t>(</a:t>
            </a:r>
            <a:r>
              <a:rPr lang="en-US" sz="1000" b="0" i="0" u="none" strike="noStrike" baseline="0" dirty="0" err="1">
                <a:solidFill>
                  <a:srgbClr val="028009"/>
                </a:solidFill>
                <a:latin typeface="Courier New" panose="02070309020205020404" pitchFamily="49" charset="0"/>
              </a:rPr>
              <a:t>i</a:t>
            </a:r>
            <a:r>
              <a:rPr lang="en-US" sz="1000" b="0" i="0" u="none" strike="noStrike" baseline="0" dirty="0">
                <a:solidFill>
                  <a:srgbClr val="028009"/>
                </a:solidFill>
                <a:latin typeface="Courier New" panose="02070309020205020404" pitchFamily="49" charset="0"/>
              </a:rPr>
              <a:t>) will change, </a:t>
            </a:r>
            <a:r>
              <a:rPr lang="en-US" sz="1000" b="0" i="0" u="none" strike="noStrike" baseline="0" dirty="0" err="1">
                <a:solidFill>
                  <a:srgbClr val="028009"/>
                </a:solidFill>
                <a:latin typeface="Courier New" panose="02070309020205020404" pitchFamily="49" charset="0"/>
              </a:rPr>
              <a:t>purpuse</a:t>
            </a:r>
            <a:r>
              <a:rPr lang="en-US" sz="1000" b="0" i="0" u="none" strike="noStrike" baseline="0" dirty="0">
                <a:solidFill>
                  <a:srgbClr val="028009"/>
                </a:solidFill>
                <a:latin typeface="Courier New" panose="02070309020205020404" pitchFamily="49" charset="0"/>
              </a:rPr>
              <a:t> f b2_V_N is to calculate </a:t>
            </a:r>
            <a:r>
              <a:rPr lang="en-US" sz="1000" b="0" i="0" u="none" strike="noStrike" baseline="0" dirty="0" err="1">
                <a:solidFill>
                  <a:srgbClr val="028009"/>
                </a:solidFill>
                <a:latin typeface="Courier New" panose="02070309020205020404" pitchFamily="49" charset="0"/>
              </a:rPr>
              <a:t>v_N</a:t>
            </a:r>
            <a:r>
              <a:rPr lang="en-US" sz="1000" b="0" i="0" u="none" strike="noStrike" baseline="0" dirty="0">
                <a:solidFill>
                  <a:srgbClr val="028009"/>
                </a:solidFill>
                <a:latin typeface="Courier New" panose="02070309020205020404" pitchFamily="49" charset="0"/>
              </a:rPr>
              <a:t>(i_2)</a:t>
            </a:r>
          </a:p>
          <a:p>
            <a:pPr marL="0" indent="0">
              <a:buNone/>
            </a:pPr>
            <a:r>
              <a:rPr lang="tr-TR" sz="1000" b="0" i="0" u="none" strike="noStrike" baseline="0" dirty="0">
                <a:solidFill>
                  <a:srgbClr val="000000"/>
                </a:solidFill>
                <a:latin typeface="Courier New" panose="02070309020205020404" pitchFamily="49" charset="0"/>
              </a:rPr>
              <a:t>                b2_v_T= v_T;</a:t>
            </a:r>
          </a:p>
          <a:p>
            <a:pPr marL="0" indent="0">
              <a:buNone/>
            </a:pPr>
            <a:r>
              <a:rPr lang="tr-TR" sz="1000" b="0" i="0" u="none" strike="noStrike" baseline="0" dirty="0">
                <a:solidFill>
                  <a:srgbClr val="000000"/>
                </a:solidFill>
                <a:latin typeface="Courier New" panose="02070309020205020404" pitchFamily="49" charset="0"/>
              </a:rPr>
              <a:t>                </a:t>
            </a:r>
          </a:p>
          <a:p>
            <a:pPr marL="0" indent="0">
              <a:buNone/>
            </a:pPr>
            <a:r>
              <a:rPr lang="tr-TR" sz="1000" b="0" i="0" u="none" strike="noStrike" baseline="0" dirty="0">
                <a:solidFill>
                  <a:srgbClr val="000000"/>
                </a:solidFill>
                <a:latin typeface="Courier New" panose="02070309020205020404" pitchFamily="49" charset="0"/>
              </a:rPr>
              <a:t>                v_N(i)=M(i)/(M(i)+M(i_2))*(v_N(i)+M(i_2)/M(i)*v_N(i_2)-c_r*M(i_2)/M(i)*(v_N(i)-v_N(i_2)));</a:t>
            </a:r>
          </a:p>
          <a:p>
            <a:pPr marL="0" indent="0">
              <a:buNone/>
            </a:pPr>
            <a:r>
              <a:rPr lang="tr-TR" sz="1000" b="0" i="0" u="none" strike="noStrike" baseline="0" dirty="0">
                <a:solidFill>
                  <a:srgbClr val="000000"/>
                </a:solidFill>
                <a:latin typeface="Courier New" panose="02070309020205020404" pitchFamily="49" charset="0"/>
              </a:rPr>
              <a:t>                v_N(i_2)= M(i_2)/(M(i)+M(i_2))*(v_N(i_2)+M(i)/M(i_2)*b2_v_N(i)-c_r*M(i)/M(i_2)*(v_N(i_2)-b2_v_N(i)));</a:t>
            </a:r>
          </a:p>
          <a:p>
            <a:pPr marL="0" indent="0">
              <a:buNone/>
            </a:pPr>
            <a:r>
              <a:rPr lang="en-US" sz="1000" b="0" i="0" u="none" strike="noStrike" baseline="0" dirty="0">
                <a:solidFill>
                  <a:srgbClr val="028009"/>
                </a:solidFill>
                <a:latin typeface="Courier New" panose="02070309020205020404" pitchFamily="49" charset="0"/>
              </a:rPr>
              <a:t>                %% rotate N and T axis to x and y axis</a:t>
            </a:r>
          </a:p>
          <a:p>
            <a:pPr marL="0" indent="0">
              <a:buNone/>
            </a:pPr>
            <a:r>
              <a:rPr lang="nn-NO" sz="1000" b="0" i="0" u="none" strike="noStrike" baseline="0" dirty="0">
                <a:solidFill>
                  <a:srgbClr val="000000"/>
                </a:solidFill>
                <a:latin typeface="Courier New" panose="02070309020205020404" pitchFamily="49" charset="0"/>
              </a:rPr>
              <a:t>                v_x(i)= cos(teta)*v_N(i)-v_T(i)*sin(teta);</a:t>
            </a:r>
          </a:p>
          <a:p>
            <a:pPr marL="0" indent="0">
              <a:buNone/>
            </a:pPr>
            <a:r>
              <a:rPr lang="nn-NO" sz="1000" b="0" i="0" u="none" strike="noStrike" baseline="0" dirty="0">
                <a:solidFill>
                  <a:srgbClr val="000000"/>
                </a:solidFill>
                <a:latin typeface="Courier New" panose="02070309020205020404" pitchFamily="49" charset="0"/>
              </a:rPr>
              <a:t>                v_y(i)= sin(teta)*v_N(i)+v_T(i)*cos(teta);</a:t>
            </a:r>
          </a:p>
          <a:p>
            <a:pPr marL="0" indent="0">
              <a:buNone/>
            </a:pPr>
            <a:r>
              <a:rPr lang="nn-NO" sz="1000" b="0" i="0" u="none" strike="noStrike" baseline="0" dirty="0">
                <a:solidFill>
                  <a:srgbClr val="000000"/>
                </a:solidFill>
                <a:latin typeface="Courier New" panose="02070309020205020404" pitchFamily="49" charset="0"/>
              </a:rPr>
              <a:t>                v_x(i_2)= (cos(teta)*v_N(i_2)-v_T(i_2)*sin(teta));</a:t>
            </a:r>
          </a:p>
          <a:p>
            <a:pPr marL="0" indent="0">
              <a:buNone/>
            </a:pPr>
            <a:r>
              <a:rPr lang="nn-NO" sz="1000" b="0" i="0" u="none" strike="noStrike" baseline="0" dirty="0">
                <a:solidFill>
                  <a:srgbClr val="000000"/>
                </a:solidFill>
                <a:latin typeface="Courier New" panose="02070309020205020404" pitchFamily="49" charset="0"/>
              </a:rPr>
              <a:t>                v_y(i_2)= (sin(teta)*v_N(i_2)+v_T(i_2)*cos(teta));</a:t>
            </a:r>
          </a:p>
          <a:p>
            <a:pPr marL="0" indent="0">
              <a:buNone/>
            </a:pPr>
            <a:r>
              <a:rPr lang="tr-TR" sz="1000" b="0" i="0" u="none" strike="noStrike" baseline="0" dirty="0">
                <a:solidFill>
                  <a:srgbClr val="028009"/>
                </a:solidFill>
                <a:latin typeface="Courier New" panose="02070309020205020404" pitchFamily="49" charset="0"/>
              </a:rPr>
              <a:t>                %% to prevent repetitions,</a:t>
            </a:r>
          </a:p>
          <a:p>
            <a:pPr marL="0" indent="0">
              <a:buNone/>
            </a:pPr>
            <a:r>
              <a:rPr lang="en-US" sz="1000" b="0" i="0" u="none" strike="noStrike" baseline="0" dirty="0">
                <a:solidFill>
                  <a:srgbClr val="000000"/>
                </a:solidFill>
                <a:latin typeface="Courier New" panose="02070309020205020404" pitchFamily="49" charset="0"/>
              </a:rPr>
              <a:t>                data_2(n,1)=</a:t>
            </a:r>
            <a:r>
              <a:rPr lang="en-US" sz="1000" b="0" i="0" u="none" strike="noStrike" baseline="0" dirty="0" err="1">
                <a:solidFill>
                  <a:srgbClr val="000000"/>
                </a:solidFill>
                <a:latin typeface="Courier New" panose="02070309020205020404" pitchFamily="49" charset="0"/>
              </a:rPr>
              <a:t>b_v_x</a:t>
            </a:r>
            <a:r>
              <a:rPr lang="en-US" sz="1000" b="0" i="0" u="none" strike="noStrike" baseline="0" dirty="0">
                <a:solidFill>
                  <a:srgbClr val="000000"/>
                </a:solidFill>
                <a:latin typeface="Courier New" panose="02070309020205020404" pitchFamily="49" charset="0"/>
              </a:rPr>
              <a:t>(</a:t>
            </a:r>
            <a:r>
              <a:rPr lang="en-US" sz="1000" b="0" i="0" u="none" strike="noStrike" baseline="0" dirty="0" err="1">
                <a:solidFill>
                  <a:srgbClr val="000000"/>
                </a:solidFill>
                <a:latin typeface="Courier New" panose="02070309020205020404" pitchFamily="49" charset="0"/>
              </a:rPr>
              <a:t>i</a:t>
            </a:r>
            <a:r>
              <a:rPr lang="en-US" sz="1000" b="0" i="0" u="none" strike="noStrike" baseline="0" dirty="0">
                <a:solidFill>
                  <a:srgbClr val="000000"/>
                </a:solidFill>
                <a:latin typeface="Courier New" panose="02070309020205020404" pitchFamily="49" charset="0"/>
              </a:rPr>
              <a:t>)*M(</a:t>
            </a:r>
            <a:r>
              <a:rPr lang="en-US" sz="1000" b="0" i="0" u="none" strike="noStrike" baseline="0" dirty="0" err="1">
                <a:solidFill>
                  <a:srgbClr val="000000"/>
                </a:solidFill>
                <a:latin typeface="Courier New" panose="02070309020205020404" pitchFamily="49" charset="0"/>
              </a:rPr>
              <a:t>i</a:t>
            </a:r>
            <a:r>
              <a:rPr lang="en-US" sz="1000" b="0" i="0" u="none" strike="noStrike" baseline="0" dirty="0">
                <a:solidFill>
                  <a:srgbClr val="000000"/>
                </a:solidFill>
                <a:latin typeface="Courier New" panose="02070309020205020404" pitchFamily="49" charset="0"/>
              </a:rPr>
              <a:t>)+</a:t>
            </a:r>
            <a:r>
              <a:rPr lang="en-US" sz="1000" b="0" i="0" u="none" strike="noStrike" baseline="0" dirty="0" err="1">
                <a:solidFill>
                  <a:srgbClr val="000000"/>
                </a:solidFill>
                <a:latin typeface="Courier New" panose="02070309020205020404" pitchFamily="49" charset="0"/>
              </a:rPr>
              <a:t>b_v_x</a:t>
            </a:r>
            <a:r>
              <a:rPr lang="en-US" sz="1000" b="0" i="0" u="none" strike="noStrike" baseline="0" dirty="0">
                <a:solidFill>
                  <a:srgbClr val="000000"/>
                </a:solidFill>
                <a:latin typeface="Courier New" panose="02070309020205020404" pitchFamily="49" charset="0"/>
              </a:rPr>
              <a:t>(i_2)*M(i_2); </a:t>
            </a:r>
            <a:r>
              <a:rPr lang="en-US" sz="1000" b="0" i="0" u="none" strike="noStrike" baseline="0" dirty="0">
                <a:solidFill>
                  <a:srgbClr val="028009"/>
                </a:solidFill>
                <a:latin typeface="Courier New" panose="02070309020205020404" pitchFamily="49" charset="0"/>
              </a:rPr>
              <a:t>%x momentum values before the collision</a:t>
            </a:r>
          </a:p>
          <a:p>
            <a:pPr marL="0" indent="0">
              <a:buNone/>
            </a:pPr>
            <a:r>
              <a:rPr lang="tr-TR" sz="1000" b="0" i="0" u="none" strike="noStrike" baseline="0" dirty="0">
                <a:solidFill>
                  <a:srgbClr val="000000"/>
                </a:solidFill>
                <a:latin typeface="Courier New" panose="02070309020205020404" pitchFamily="49" charset="0"/>
              </a:rPr>
              <a:t>                data_2(n,2)=v_x(i)*M(i)+v_x(i_2)*M(i_2);     </a:t>
            </a:r>
            <a:r>
              <a:rPr lang="tr-TR" sz="1000" b="0" i="0" u="none" strike="noStrike" baseline="0" dirty="0">
                <a:solidFill>
                  <a:srgbClr val="028009"/>
                </a:solidFill>
                <a:latin typeface="Courier New" panose="02070309020205020404" pitchFamily="49" charset="0"/>
              </a:rPr>
              <a:t>%x momentum values after the collision</a:t>
            </a:r>
          </a:p>
          <a:p>
            <a:pPr marL="0" indent="0">
              <a:buNone/>
            </a:pPr>
            <a:r>
              <a:rPr lang="en-US" sz="1000" b="0" i="0" u="none" strike="noStrike" baseline="0" dirty="0">
                <a:solidFill>
                  <a:srgbClr val="000000"/>
                </a:solidFill>
                <a:latin typeface="Courier New" panose="02070309020205020404" pitchFamily="49" charset="0"/>
              </a:rPr>
              <a:t>                data_2(n,3)=</a:t>
            </a:r>
            <a:r>
              <a:rPr lang="en-US" sz="1000" b="0" i="0" u="none" strike="noStrike" baseline="0" dirty="0" err="1">
                <a:solidFill>
                  <a:srgbClr val="000000"/>
                </a:solidFill>
                <a:latin typeface="Courier New" panose="02070309020205020404" pitchFamily="49" charset="0"/>
              </a:rPr>
              <a:t>b_v_y</a:t>
            </a:r>
            <a:r>
              <a:rPr lang="en-US" sz="1000" b="0" i="0" u="none" strike="noStrike" baseline="0" dirty="0">
                <a:solidFill>
                  <a:srgbClr val="000000"/>
                </a:solidFill>
                <a:latin typeface="Courier New" panose="02070309020205020404" pitchFamily="49" charset="0"/>
              </a:rPr>
              <a:t>(</a:t>
            </a:r>
            <a:r>
              <a:rPr lang="en-US" sz="1000" b="0" i="0" u="none" strike="noStrike" baseline="0" dirty="0" err="1">
                <a:solidFill>
                  <a:srgbClr val="000000"/>
                </a:solidFill>
                <a:latin typeface="Courier New" panose="02070309020205020404" pitchFamily="49" charset="0"/>
              </a:rPr>
              <a:t>i</a:t>
            </a:r>
            <a:r>
              <a:rPr lang="en-US" sz="1000" b="0" i="0" u="none" strike="noStrike" baseline="0" dirty="0">
                <a:solidFill>
                  <a:srgbClr val="000000"/>
                </a:solidFill>
                <a:latin typeface="Courier New" panose="02070309020205020404" pitchFamily="49" charset="0"/>
              </a:rPr>
              <a:t>)*M(</a:t>
            </a:r>
            <a:r>
              <a:rPr lang="en-US" sz="1000" b="0" i="0" u="none" strike="noStrike" baseline="0" dirty="0" err="1">
                <a:solidFill>
                  <a:srgbClr val="000000"/>
                </a:solidFill>
                <a:latin typeface="Courier New" panose="02070309020205020404" pitchFamily="49" charset="0"/>
              </a:rPr>
              <a:t>i</a:t>
            </a:r>
            <a:r>
              <a:rPr lang="en-US" sz="1000" b="0" i="0" u="none" strike="noStrike" baseline="0" dirty="0">
                <a:solidFill>
                  <a:srgbClr val="000000"/>
                </a:solidFill>
                <a:latin typeface="Courier New" panose="02070309020205020404" pitchFamily="49" charset="0"/>
              </a:rPr>
              <a:t>)+</a:t>
            </a:r>
            <a:r>
              <a:rPr lang="en-US" sz="1000" b="0" i="0" u="none" strike="noStrike" baseline="0" dirty="0" err="1">
                <a:solidFill>
                  <a:srgbClr val="000000"/>
                </a:solidFill>
                <a:latin typeface="Courier New" panose="02070309020205020404" pitchFamily="49" charset="0"/>
              </a:rPr>
              <a:t>b_v_y</a:t>
            </a:r>
            <a:r>
              <a:rPr lang="en-US" sz="1000" b="0" i="0" u="none" strike="noStrike" baseline="0" dirty="0">
                <a:solidFill>
                  <a:srgbClr val="000000"/>
                </a:solidFill>
                <a:latin typeface="Courier New" panose="02070309020205020404" pitchFamily="49" charset="0"/>
              </a:rPr>
              <a:t>(i_2)*M(i_2); </a:t>
            </a:r>
            <a:r>
              <a:rPr lang="en-US" sz="1000" b="0" i="0" u="none" strike="noStrike" baseline="0" dirty="0">
                <a:solidFill>
                  <a:srgbClr val="028009"/>
                </a:solidFill>
                <a:latin typeface="Courier New" panose="02070309020205020404" pitchFamily="49" charset="0"/>
              </a:rPr>
              <a:t>%y momentum values before the collision</a:t>
            </a:r>
          </a:p>
          <a:p>
            <a:pPr marL="0" indent="0">
              <a:buNone/>
            </a:pPr>
            <a:r>
              <a:rPr lang="en-US" sz="1000" b="0" i="0" u="none" strike="noStrike" baseline="0" dirty="0">
                <a:solidFill>
                  <a:srgbClr val="000000"/>
                </a:solidFill>
                <a:latin typeface="Courier New" panose="02070309020205020404" pitchFamily="49" charset="0"/>
              </a:rPr>
              <a:t>                data_2(n,4)=</a:t>
            </a:r>
            <a:r>
              <a:rPr lang="en-US" sz="1000" b="0" i="0" u="none" strike="noStrike" baseline="0" dirty="0" err="1">
                <a:solidFill>
                  <a:srgbClr val="000000"/>
                </a:solidFill>
                <a:latin typeface="Courier New" panose="02070309020205020404" pitchFamily="49" charset="0"/>
              </a:rPr>
              <a:t>v_y</a:t>
            </a:r>
            <a:r>
              <a:rPr lang="en-US" sz="1000" b="0" i="0" u="none" strike="noStrike" baseline="0" dirty="0">
                <a:solidFill>
                  <a:srgbClr val="000000"/>
                </a:solidFill>
                <a:latin typeface="Courier New" panose="02070309020205020404" pitchFamily="49" charset="0"/>
              </a:rPr>
              <a:t>(</a:t>
            </a:r>
            <a:r>
              <a:rPr lang="en-US" sz="1000" b="0" i="0" u="none" strike="noStrike" baseline="0" dirty="0" err="1">
                <a:solidFill>
                  <a:srgbClr val="000000"/>
                </a:solidFill>
                <a:latin typeface="Courier New" panose="02070309020205020404" pitchFamily="49" charset="0"/>
              </a:rPr>
              <a:t>i</a:t>
            </a:r>
            <a:r>
              <a:rPr lang="en-US" sz="1000" b="0" i="0" u="none" strike="noStrike" baseline="0" dirty="0">
                <a:solidFill>
                  <a:srgbClr val="000000"/>
                </a:solidFill>
                <a:latin typeface="Courier New" panose="02070309020205020404" pitchFamily="49" charset="0"/>
              </a:rPr>
              <a:t>)*M(</a:t>
            </a:r>
            <a:r>
              <a:rPr lang="en-US" sz="1000" b="0" i="0" u="none" strike="noStrike" baseline="0" dirty="0" err="1">
                <a:solidFill>
                  <a:srgbClr val="000000"/>
                </a:solidFill>
                <a:latin typeface="Courier New" panose="02070309020205020404" pitchFamily="49" charset="0"/>
              </a:rPr>
              <a:t>i</a:t>
            </a:r>
            <a:r>
              <a:rPr lang="en-US" sz="1000" b="0" i="0" u="none" strike="noStrike" baseline="0" dirty="0">
                <a:solidFill>
                  <a:srgbClr val="000000"/>
                </a:solidFill>
                <a:latin typeface="Courier New" panose="02070309020205020404" pitchFamily="49" charset="0"/>
              </a:rPr>
              <a:t>)+</a:t>
            </a:r>
            <a:r>
              <a:rPr lang="en-US" sz="1000" b="0" i="0" u="none" strike="noStrike" baseline="0" dirty="0" err="1">
                <a:solidFill>
                  <a:srgbClr val="000000"/>
                </a:solidFill>
                <a:latin typeface="Courier New" panose="02070309020205020404" pitchFamily="49" charset="0"/>
              </a:rPr>
              <a:t>v_y</a:t>
            </a:r>
            <a:r>
              <a:rPr lang="en-US" sz="1000" b="0" i="0" u="none" strike="noStrike" baseline="0" dirty="0">
                <a:solidFill>
                  <a:srgbClr val="000000"/>
                </a:solidFill>
                <a:latin typeface="Courier New" panose="02070309020205020404" pitchFamily="49" charset="0"/>
              </a:rPr>
              <a:t>(i_2)*M(i_2);     </a:t>
            </a:r>
            <a:r>
              <a:rPr lang="en-US" sz="1000" b="0" i="0" u="none" strike="noStrike" baseline="0" dirty="0">
                <a:solidFill>
                  <a:srgbClr val="028009"/>
                </a:solidFill>
                <a:latin typeface="Courier New" panose="02070309020205020404" pitchFamily="49" charset="0"/>
              </a:rPr>
              <a:t>%y momentum values after the collision</a:t>
            </a:r>
          </a:p>
          <a:p>
            <a:pPr marL="0" indent="0">
              <a:buNone/>
            </a:pPr>
            <a:r>
              <a:rPr lang="en-US" sz="1000" b="0" i="0" u="none" strike="noStrike" baseline="0" dirty="0">
                <a:solidFill>
                  <a:srgbClr val="000000"/>
                </a:solidFill>
                <a:latin typeface="Courier New" panose="02070309020205020404" pitchFamily="49" charset="0"/>
              </a:rPr>
              <a:t>                data_2(n,5)=p;                               </a:t>
            </a:r>
            <a:r>
              <a:rPr lang="en-US" sz="1000" b="0" i="0" u="none" strike="noStrike" baseline="0" dirty="0">
                <a:solidFill>
                  <a:srgbClr val="028009"/>
                </a:solidFill>
                <a:latin typeface="Courier New" panose="02070309020205020404" pitchFamily="49" charset="0"/>
              </a:rPr>
              <a:t>%the time of collision</a:t>
            </a:r>
          </a:p>
          <a:p>
            <a:pPr marL="0" indent="0">
              <a:buNone/>
            </a:pPr>
            <a:r>
              <a:rPr lang="tr-TR" sz="1000" b="0" i="0" u="none" strike="noStrike" baseline="0" dirty="0">
                <a:solidFill>
                  <a:srgbClr val="000000"/>
                </a:solidFill>
                <a:latin typeface="Courier New" panose="02070309020205020404" pitchFamily="49" charset="0"/>
              </a:rPr>
              <a:t>                </a:t>
            </a:r>
          </a:p>
          <a:p>
            <a:pPr marL="0" indent="0">
              <a:buNone/>
            </a:pPr>
            <a:r>
              <a:rPr lang="en-US" sz="1000" b="0" i="0" u="none" strike="noStrike" baseline="0" dirty="0">
                <a:solidFill>
                  <a:srgbClr val="000000"/>
                </a:solidFill>
                <a:latin typeface="Courier New" panose="02070309020205020404" pitchFamily="49" charset="0"/>
              </a:rPr>
              <a:t>                </a:t>
            </a:r>
            <a:r>
              <a:rPr lang="en-US" sz="1000" b="0" i="0" u="none" strike="noStrike" baseline="0" dirty="0">
                <a:solidFill>
                  <a:srgbClr val="0E00FF"/>
                </a:solidFill>
                <a:latin typeface="Courier New" panose="02070309020205020404" pitchFamily="49" charset="0"/>
              </a:rPr>
              <a:t>if</a:t>
            </a:r>
            <a:r>
              <a:rPr lang="en-US" sz="1000" b="0" i="0" u="none" strike="noStrike" baseline="0" dirty="0">
                <a:solidFill>
                  <a:srgbClr val="000000"/>
                </a:solidFill>
                <a:latin typeface="Courier New" panose="02070309020205020404" pitchFamily="49" charset="0"/>
              </a:rPr>
              <a:t>  round((data_2(n-1,1:4)*10000))== round(10000*data_2(n,1:4)) </a:t>
            </a:r>
            <a:r>
              <a:rPr lang="en-US" sz="1000" b="0" i="0" u="none" strike="noStrike" baseline="0" dirty="0">
                <a:solidFill>
                  <a:srgbClr val="028009"/>
                </a:solidFill>
                <a:latin typeface="Courier New" panose="02070309020205020404" pitchFamily="49" charset="0"/>
              </a:rPr>
              <a:t>%if momentum values of consecutive collisions is exactly same, it is probably a repetition</a:t>
            </a:r>
          </a:p>
          <a:p>
            <a:pPr marL="0" indent="0">
              <a:buNone/>
            </a:pPr>
            <a:r>
              <a:rPr lang="en-US" sz="1000" b="0" i="0" u="none" strike="noStrike" baseline="0" dirty="0">
                <a:solidFill>
                  <a:srgbClr val="000000"/>
                </a:solidFill>
                <a:latin typeface="Courier New" panose="02070309020205020404" pitchFamily="49" charset="0"/>
              </a:rPr>
              <a:t>                    </a:t>
            </a:r>
            <a:r>
              <a:rPr lang="en-US" sz="1000" b="0" i="0" u="none" strike="noStrike" baseline="0" dirty="0">
                <a:solidFill>
                  <a:srgbClr val="0E00FF"/>
                </a:solidFill>
                <a:latin typeface="Courier New" panose="02070309020205020404" pitchFamily="49" charset="0"/>
              </a:rPr>
              <a:t>if</a:t>
            </a:r>
            <a:r>
              <a:rPr lang="en-US" sz="1000" b="0" i="0" u="none" strike="noStrike" baseline="0" dirty="0">
                <a:solidFill>
                  <a:srgbClr val="000000"/>
                </a:solidFill>
                <a:latin typeface="Courier New" panose="02070309020205020404" pitchFamily="49" charset="0"/>
              </a:rPr>
              <a:t> round(10000*(data_2(n-1,5)+dt))&lt;=round(10000*data_2(n,5)) </a:t>
            </a:r>
            <a:r>
              <a:rPr lang="en-US" sz="1000" b="0" i="0" u="none" strike="noStrike" baseline="0" dirty="0">
                <a:solidFill>
                  <a:srgbClr val="028009"/>
                </a:solidFill>
                <a:latin typeface="Courier New" panose="02070309020205020404" pitchFamily="49" charset="0"/>
              </a:rPr>
              <a:t>%if the time differences between these collisions is less than or equal to dt. It is most probably a repetition. </a:t>
            </a:r>
          </a:p>
          <a:p>
            <a:pPr marL="0" indent="0">
              <a:buNone/>
            </a:pPr>
            <a:r>
              <a:rPr lang="en-US" sz="1000" b="0" i="0" u="none" strike="noStrike" baseline="0" dirty="0">
                <a:solidFill>
                  <a:srgbClr val="000000"/>
                </a:solidFill>
                <a:latin typeface="Courier New" panose="02070309020205020404" pitchFamily="49" charset="0"/>
              </a:rPr>
              <a:t>                        </a:t>
            </a:r>
            <a:r>
              <a:rPr lang="en-US" sz="1000" b="0" i="0" u="none" strike="noStrike" baseline="0" dirty="0">
                <a:solidFill>
                  <a:srgbClr val="0E00FF"/>
                </a:solidFill>
                <a:latin typeface="Courier New" panose="02070309020205020404" pitchFamily="49" charset="0"/>
              </a:rPr>
              <a:t>if</a:t>
            </a:r>
            <a:r>
              <a:rPr lang="en-US" sz="1000" b="0" i="0" u="none" strike="noStrike" baseline="0" dirty="0">
                <a:solidFill>
                  <a:srgbClr val="000000"/>
                </a:solidFill>
                <a:latin typeface="Courier New" panose="02070309020205020404" pitchFamily="49" charset="0"/>
              </a:rPr>
              <a:t> round(10000*(data_2(n-1,5)+dt*10))&gt;round(10000*data_2(n,5)) </a:t>
            </a:r>
            <a:r>
              <a:rPr lang="en-US" sz="1000" b="0" i="0" u="none" strike="noStrike" baseline="0" dirty="0">
                <a:solidFill>
                  <a:srgbClr val="028009"/>
                </a:solidFill>
                <a:latin typeface="Courier New" panose="02070309020205020404" pitchFamily="49" charset="0"/>
              </a:rPr>
              <a:t>% If the time difference between these collisions is very much, there may not be a repetition. So I eliminate that. </a:t>
            </a:r>
          </a:p>
          <a:p>
            <a:pPr marL="0" indent="0">
              <a:buNone/>
            </a:pPr>
            <a:r>
              <a:rPr lang="en-US" sz="1000" b="0" i="0" u="none" strike="noStrike" baseline="0" dirty="0">
                <a:solidFill>
                  <a:srgbClr val="000000"/>
                </a:solidFill>
                <a:latin typeface="Courier New" panose="02070309020205020404" pitchFamily="49" charset="0"/>
              </a:rPr>
              <a:t>                            </a:t>
            </a:r>
            <a:r>
              <a:rPr lang="en-US" sz="1000" b="0" i="0" u="none" strike="noStrike" baseline="0" dirty="0" err="1">
                <a:solidFill>
                  <a:srgbClr val="000000"/>
                </a:solidFill>
                <a:latin typeface="Courier New" panose="02070309020205020404" pitchFamily="49" charset="0"/>
              </a:rPr>
              <a:t>v_x</a:t>
            </a:r>
            <a:r>
              <a:rPr lang="en-US" sz="1000" b="0" i="0" u="none" strike="noStrike" baseline="0" dirty="0">
                <a:solidFill>
                  <a:srgbClr val="000000"/>
                </a:solidFill>
                <a:latin typeface="Courier New" panose="02070309020205020404" pitchFamily="49" charset="0"/>
              </a:rPr>
              <a:t>(</a:t>
            </a:r>
            <a:r>
              <a:rPr lang="en-US" sz="1000" b="0" i="0" u="none" strike="noStrike" baseline="0" dirty="0" err="1">
                <a:solidFill>
                  <a:srgbClr val="000000"/>
                </a:solidFill>
                <a:latin typeface="Courier New" panose="02070309020205020404" pitchFamily="49" charset="0"/>
              </a:rPr>
              <a:t>i</a:t>
            </a:r>
            <a:r>
              <a:rPr lang="en-US" sz="1000" b="0" i="0" u="none" strike="noStrike" baseline="0" dirty="0">
                <a:solidFill>
                  <a:srgbClr val="000000"/>
                </a:solidFill>
                <a:latin typeface="Courier New" panose="02070309020205020404" pitchFamily="49" charset="0"/>
              </a:rPr>
              <a:t>)= </a:t>
            </a:r>
            <a:r>
              <a:rPr lang="en-US" sz="1000" b="0" i="0" u="none" strike="noStrike" baseline="0" dirty="0" err="1">
                <a:solidFill>
                  <a:srgbClr val="000000"/>
                </a:solidFill>
                <a:latin typeface="Courier New" panose="02070309020205020404" pitchFamily="49" charset="0"/>
              </a:rPr>
              <a:t>b_v_x</a:t>
            </a:r>
            <a:r>
              <a:rPr lang="en-US" sz="1000" b="0" i="0" u="none" strike="noStrike" baseline="0" dirty="0">
                <a:solidFill>
                  <a:srgbClr val="000000"/>
                </a:solidFill>
                <a:latin typeface="Courier New" panose="02070309020205020404" pitchFamily="49" charset="0"/>
              </a:rPr>
              <a:t>(</a:t>
            </a:r>
            <a:r>
              <a:rPr lang="en-US" sz="1000" b="0" i="0" u="none" strike="noStrike" baseline="0" dirty="0" err="1">
                <a:solidFill>
                  <a:srgbClr val="000000"/>
                </a:solidFill>
                <a:latin typeface="Courier New" panose="02070309020205020404" pitchFamily="49" charset="0"/>
              </a:rPr>
              <a:t>i</a:t>
            </a:r>
            <a:r>
              <a:rPr lang="en-US" sz="1000" b="0" i="0" u="none" strike="noStrike" baseline="0" dirty="0">
                <a:solidFill>
                  <a:srgbClr val="000000"/>
                </a:solidFill>
                <a:latin typeface="Courier New" panose="02070309020205020404" pitchFamily="49" charset="0"/>
              </a:rPr>
              <a:t>); </a:t>
            </a:r>
            <a:r>
              <a:rPr lang="en-US" sz="1000" b="0" i="0" u="none" strike="noStrike" baseline="0" dirty="0">
                <a:solidFill>
                  <a:srgbClr val="028009"/>
                </a:solidFill>
                <a:latin typeface="Courier New" panose="02070309020205020404" pitchFamily="49" charset="0"/>
              </a:rPr>
              <a:t>%velocity values turn back before collision</a:t>
            </a:r>
          </a:p>
          <a:p>
            <a:pPr marL="0" indent="0">
              <a:buNone/>
            </a:pPr>
            <a:r>
              <a:rPr lang="es-ES" sz="1000" b="0" i="0" u="none" strike="noStrike" baseline="0" dirty="0">
                <a:solidFill>
                  <a:srgbClr val="000000"/>
                </a:solidFill>
                <a:latin typeface="Courier New" panose="02070309020205020404" pitchFamily="49" charset="0"/>
              </a:rPr>
              <a:t>                            </a:t>
            </a:r>
            <a:r>
              <a:rPr lang="es-ES" sz="1000" b="0" i="0" u="none" strike="noStrike" baseline="0" dirty="0" err="1">
                <a:solidFill>
                  <a:srgbClr val="000000"/>
                </a:solidFill>
                <a:latin typeface="Courier New" panose="02070309020205020404" pitchFamily="49" charset="0"/>
              </a:rPr>
              <a:t>v_y</a:t>
            </a:r>
            <a:r>
              <a:rPr lang="es-ES" sz="1000" b="0" i="0" u="none" strike="noStrike" baseline="0" dirty="0">
                <a:solidFill>
                  <a:srgbClr val="000000"/>
                </a:solidFill>
                <a:latin typeface="Courier New" panose="02070309020205020404" pitchFamily="49" charset="0"/>
              </a:rPr>
              <a:t>(i)= </a:t>
            </a:r>
            <a:r>
              <a:rPr lang="es-ES" sz="1000" b="0" i="0" u="none" strike="noStrike" baseline="0" dirty="0" err="1">
                <a:solidFill>
                  <a:srgbClr val="000000"/>
                </a:solidFill>
                <a:latin typeface="Courier New" panose="02070309020205020404" pitchFamily="49" charset="0"/>
              </a:rPr>
              <a:t>b_v_y</a:t>
            </a:r>
            <a:r>
              <a:rPr lang="es-ES" sz="1000" b="0" i="0" u="none" strike="noStrike" baseline="0" dirty="0">
                <a:solidFill>
                  <a:srgbClr val="000000"/>
                </a:solidFill>
                <a:latin typeface="Courier New" panose="02070309020205020404" pitchFamily="49" charset="0"/>
              </a:rPr>
              <a:t>(i) ;</a:t>
            </a:r>
          </a:p>
          <a:p>
            <a:pPr marL="0" indent="0">
              <a:buNone/>
            </a:pPr>
            <a:r>
              <a:rPr lang="tr-TR" sz="1000" b="0" i="0" u="none" strike="noStrike" baseline="0" dirty="0">
                <a:solidFill>
                  <a:srgbClr val="000000"/>
                </a:solidFill>
                <a:latin typeface="Courier New" panose="02070309020205020404" pitchFamily="49" charset="0"/>
              </a:rPr>
              <a:t>                            v_x(i_2)=b_v_x(i_2);</a:t>
            </a:r>
          </a:p>
          <a:p>
            <a:pPr marL="0" indent="0">
              <a:buNone/>
            </a:pPr>
            <a:r>
              <a:rPr lang="es-ES" sz="1000" b="0" i="0" u="none" strike="noStrike" baseline="0" dirty="0">
                <a:solidFill>
                  <a:srgbClr val="000000"/>
                </a:solidFill>
                <a:latin typeface="Courier New" panose="02070309020205020404" pitchFamily="49" charset="0"/>
              </a:rPr>
              <a:t>                            </a:t>
            </a:r>
            <a:r>
              <a:rPr lang="es-ES" sz="1000" b="0" i="0" u="none" strike="noStrike" baseline="0" dirty="0" err="1">
                <a:solidFill>
                  <a:srgbClr val="000000"/>
                </a:solidFill>
                <a:latin typeface="Courier New" panose="02070309020205020404" pitchFamily="49" charset="0"/>
              </a:rPr>
              <a:t>v_y</a:t>
            </a:r>
            <a:r>
              <a:rPr lang="es-ES" sz="1000" b="0" i="0" u="none" strike="noStrike" baseline="0" dirty="0">
                <a:solidFill>
                  <a:srgbClr val="000000"/>
                </a:solidFill>
                <a:latin typeface="Courier New" panose="02070309020205020404" pitchFamily="49" charset="0"/>
              </a:rPr>
              <a:t>(i_2)=</a:t>
            </a:r>
            <a:r>
              <a:rPr lang="es-ES" sz="1000" b="0" i="0" u="none" strike="noStrike" baseline="0" dirty="0" err="1">
                <a:solidFill>
                  <a:srgbClr val="000000"/>
                </a:solidFill>
                <a:latin typeface="Courier New" panose="02070309020205020404" pitchFamily="49" charset="0"/>
              </a:rPr>
              <a:t>b_v_y</a:t>
            </a:r>
            <a:r>
              <a:rPr lang="es-ES" sz="1000" b="0" i="0" u="none" strike="noStrike" baseline="0" dirty="0">
                <a:solidFill>
                  <a:srgbClr val="000000"/>
                </a:solidFill>
                <a:latin typeface="Courier New" panose="02070309020205020404" pitchFamily="49" charset="0"/>
              </a:rPr>
              <a:t>(i_2);</a:t>
            </a:r>
          </a:p>
          <a:p>
            <a:pPr marL="0" indent="0">
              <a:buNone/>
            </a:pPr>
            <a:r>
              <a:rPr lang="en-US" sz="1000" b="0" i="0" u="none" strike="noStrike" baseline="0" dirty="0">
                <a:solidFill>
                  <a:srgbClr val="000000"/>
                </a:solidFill>
                <a:latin typeface="Courier New" panose="02070309020205020404" pitchFamily="49" charset="0"/>
              </a:rPr>
              <a:t>                            n=n-1;              </a:t>
            </a:r>
            <a:r>
              <a:rPr lang="en-US" sz="1000" b="0" i="0" u="none" strike="noStrike" baseline="0" dirty="0">
                <a:solidFill>
                  <a:srgbClr val="028009"/>
                </a:solidFill>
                <a:latin typeface="Courier New" panose="02070309020205020404" pitchFamily="49" charset="0"/>
              </a:rPr>
              <a:t>% number of collision</a:t>
            </a:r>
          </a:p>
          <a:p>
            <a:pPr marL="0" indent="0">
              <a:buNone/>
            </a:pPr>
            <a:r>
              <a:rPr lang="tr-TR" sz="1000" b="0" i="0" u="none" strike="noStrike" baseline="0" dirty="0">
                <a:solidFill>
                  <a:srgbClr val="000000"/>
                </a:solidFill>
                <a:latin typeface="Courier New" panose="02070309020205020404" pitchFamily="49" charset="0"/>
              </a:rPr>
              <a:t>                        </a:t>
            </a:r>
            <a:r>
              <a:rPr lang="tr-TR" sz="1000" b="0" i="0" u="none" strike="noStrike" baseline="0" dirty="0">
                <a:solidFill>
                  <a:srgbClr val="0E00FF"/>
                </a:solidFill>
                <a:latin typeface="Courier New" panose="02070309020205020404" pitchFamily="49" charset="0"/>
              </a:rPr>
              <a:t>end</a:t>
            </a:r>
          </a:p>
          <a:p>
            <a:pPr marL="0" indent="0">
              <a:buNone/>
            </a:pPr>
            <a:r>
              <a:rPr lang="tr-TR" sz="1000" b="0" i="0" u="none" strike="noStrike" baseline="0" dirty="0">
                <a:solidFill>
                  <a:srgbClr val="000000"/>
                </a:solidFill>
                <a:latin typeface="Courier New" panose="02070309020205020404" pitchFamily="49" charset="0"/>
              </a:rPr>
              <a:t>                    </a:t>
            </a:r>
            <a:r>
              <a:rPr lang="tr-TR" sz="1000" b="0" i="0" u="none" strike="noStrike" baseline="0" dirty="0">
                <a:solidFill>
                  <a:srgbClr val="0E00FF"/>
                </a:solidFill>
                <a:latin typeface="Courier New" panose="02070309020205020404" pitchFamily="49" charset="0"/>
              </a:rPr>
              <a:t>end</a:t>
            </a:r>
          </a:p>
          <a:p>
            <a:pPr marL="0" indent="0">
              <a:buNone/>
            </a:pPr>
            <a:r>
              <a:rPr lang="tr-TR" sz="1000" b="0" i="0" u="none" strike="noStrike" baseline="0" dirty="0">
                <a:solidFill>
                  <a:srgbClr val="000000"/>
                </a:solidFill>
                <a:latin typeface="Courier New" panose="02070309020205020404" pitchFamily="49" charset="0"/>
              </a:rPr>
              <a:t>                </a:t>
            </a:r>
            <a:r>
              <a:rPr lang="tr-TR" sz="1000" b="0" i="0" u="none" strike="noStrike" baseline="0" dirty="0">
                <a:solidFill>
                  <a:srgbClr val="0E00FF"/>
                </a:solidFill>
                <a:latin typeface="Courier New" panose="02070309020205020404" pitchFamily="49" charset="0"/>
              </a:rPr>
              <a:t>end</a:t>
            </a:r>
          </a:p>
          <a:p>
            <a:pPr marL="0" indent="0">
              <a:buNone/>
            </a:pPr>
            <a:r>
              <a:rPr lang="tr-TR" sz="1000" b="0" i="0" u="none" strike="noStrike" baseline="0" dirty="0">
                <a:solidFill>
                  <a:srgbClr val="000000"/>
                </a:solidFill>
                <a:latin typeface="Courier New" panose="02070309020205020404" pitchFamily="49" charset="0"/>
              </a:rPr>
              <a:t>            </a:t>
            </a:r>
            <a:r>
              <a:rPr lang="tr-TR" sz="1000" b="0" i="0" u="none" strike="noStrike" baseline="0" dirty="0">
                <a:solidFill>
                  <a:srgbClr val="0E00FF"/>
                </a:solidFill>
                <a:latin typeface="Courier New" panose="02070309020205020404" pitchFamily="49" charset="0"/>
              </a:rPr>
              <a:t>end</a:t>
            </a:r>
          </a:p>
          <a:p>
            <a:pPr marL="0" indent="0">
              <a:buNone/>
            </a:pPr>
            <a:r>
              <a:rPr lang="tr-TR" sz="1000" b="0" i="0" u="none" strike="noStrike" baseline="0" dirty="0">
                <a:solidFill>
                  <a:srgbClr val="000000"/>
                </a:solidFill>
                <a:latin typeface="Courier New" panose="02070309020205020404" pitchFamily="49" charset="0"/>
              </a:rPr>
              <a:t>            dc(i)={dc_1};</a:t>
            </a:r>
          </a:p>
          <a:p>
            <a:pPr marL="0" indent="0">
              <a:buNone/>
            </a:pPr>
            <a:r>
              <a:rPr lang="tr-TR" sz="1000" b="0" i="0" u="none" strike="noStrike" baseline="0" dirty="0">
                <a:solidFill>
                  <a:srgbClr val="000000"/>
                </a:solidFill>
                <a:latin typeface="Courier New" panose="02070309020205020404" pitchFamily="49" charset="0"/>
              </a:rPr>
              <a:t>        </a:t>
            </a:r>
            <a:r>
              <a:rPr lang="tr-TR" sz="1000" b="0" i="0" u="none" strike="noStrike" baseline="0" dirty="0">
                <a:solidFill>
                  <a:srgbClr val="0E00FF"/>
                </a:solidFill>
                <a:latin typeface="Courier New" panose="02070309020205020404" pitchFamily="49" charset="0"/>
              </a:rPr>
              <a:t>end</a:t>
            </a:r>
          </a:p>
          <a:p>
            <a:pPr marL="0" indent="0">
              <a:buNone/>
            </a:pPr>
            <a:r>
              <a:rPr lang="tr-TR" sz="1000" b="0" i="0" u="none" strike="noStrike" baseline="0" dirty="0">
                <a:solidFill>
                  <a:srgbClr val="000000"/>
                </a:solidFill>
                <a:latin typeface="Courier New" panose="02070309020205020404" pitchFamily="49" charset="0"/>
              </a:rPr>
              <a:t>    </a:t>
            </a:r>
            <a:r>
              <a:rPr lang="tr-TR" sz="1000" b="0" i="0" u="none" strike="noStrike" baseline="0" dirty="0">
                <a:solidFill>
                  <a:srgbClr val="0E00FF"/>
                </a:solidFill>
                <a:latin typeface="Courier New" panose="02070309020205020404" pitchFamily="49" charset="0"/>
              </a:rPr>
              <a:t>end</a:t>
            </a:r>
          </a:p>
          <a:p>
            <a:pPr marL="0" indent="0">
              <a:buNone/>
            </a:pPr>
            <a:r>
              <a:rPr lang="en-US" sz="1000" b="0" i="0" u="none" strike="noStrike" baseline="0" dirty="0">
                <a:solidFill>
                  <a:srgbClr val="028009"/>
                </a:solidFill>
                <a:latin typeface="Courier New" panose="02070309020205020404" pitchFamily="49" charset="0"/>
              </a:rPr>
              <a:t>    %% to collect energy values at time p</a:t>
            </a:r>
          </a:p>
          <a:p>
            <a:pPr marL="0" indent="0">
              <a:buNone/>
            </a:pPr>
            <a:r>
              <a:rPr lang="tr-TR" sz="1000" b="0" i="0" u="none" strike="noStrike" baseline="0" dirty="0">
                <a:solidFill>
                  <a:srgbClr val="000000"/>
                </a:solidFill>
                <a:latin typeface="Courier New" panose="02070309020205020404" pitchFamily="49" charset="0"/>
              </a:rPr>
              <a:t>    cons=cons+1;</a:t>
            </a:r>
          </a:p>
          <a:p>
            <a:pPr marL="0" indent="0">
              <a:buNone/>
            </a:pPr>
            <a:r>
              <a:rPr lang="pt-BR" sz="1000" b="0" i="0" u="none" strike="noStrike" baseline="0" dirty="0">
                <a:solidFill>
                  <a:srgbClr val="000000"/>
                </a:solidFill>
                <a:latin typeface="Courier New" panose="02070309020205020404" pitchFamily="49" charset="0"/>
              </a:rPr>
              <a:t>    data(cons,1)=sum(M.*v_x.^2 + M.*v_y.^2)/2;</a:t>
            </a:r>
            <a:endParaRPr lang="tr-TR" sz="1000" b="0" i="0" u="none" strike="noStrike" baseline="0" dirty="0">
              <a:solidFill>
                <a:srgbClr val="000000"/>
              </a:solidFill>
              <a:latin typeface="Courier New" panose="02070309020205020404" pitchFamily="49" charset="0"/>
            </a:endParaRPr>
          </a:p>
          <a:p>
            <a:pPr marL="0" indent="0">
              <a:buNone/>
            </a:pPr>
            <a:r>
              <a:rPr lang="tr-TR" sz="1000" b="0" i="0" u="none" strike="noStrike" baseline="0" dirty="0">
                <a:solidFill>
                  <a:srgbClr val="0E00FF"/>
                </a:solidFill>
                <a:latin typeface="Courier New" panose="02070309020205020404" pitchFamily="49" charset="0"/>
              </a:rPr>
              <a:t>end</a:t>
            </a:r>
          </a:p>
          <a:p>
            <a:pPr marL="0" indent="0">
              <a:buNone/>
            </a:pPr>
            <a:endParaRPr lang="tr-TR" sz="1000" b="0" i="0" u="none" strike="noStrike" baseline="0" dirty="0"/>
          </a:p>
        </p:txBody>
      </p:sp>
    </p:spTree>
    <p:extLst>
      <p:ext uri="{BB962C8B-B14F-4D97-AF65-F5344CB8AC3E}">
        <p14:creationId xmlns:p14="http://schemas.microsoft.com/office/powerpoint/2010/main" val="17833203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E44462F-16CD-4988-9243-8C0F4BAF39A3}"/>
              </a:ext>
            </a:extLst>
          </p:cNvPr>
          <p:cNvSpPr>
            <a:spLocks noGrp="1"/>
          </p:cNvSpPr>
          <p:nvPr>
            <p:ph idx="1"/>
          </p:nvPr>
        </p:nvSpPr>
        <p:spPr>
          <a:xfrm>
            <a:off x="381000" y="279400"/>
            <a:ext cx="11531600" cy="6159500"/>
          </a:xfrm>
        </p:spPr>
        <p:txBody>
          <a:bodyPr numCol="2">
            <a:noAutofit/>
          </a:bodyPr>
          <a:lstStyle/>
          <a:p>
            <a:pPr marL="0" indent="0">
              <a:buNone/>
            </a:pPr>
            <a:r>
              <a:rPr lang="tr-TR" sz="1200" b="0" i="0" u="none" strike="noStrike" baseline="0" dirty="0">
                <a:solidFill>
                  <a:srgbClr val="000000"/>
                </a:solidFill>
                <a:latin typeface="Courier New" panose="02070309020205020404" pitchFamily="49" charset="0"/>
              </a:rPr>
              <a:t> </a:t>
            </a:r>
          </a:p>
          <a:p>
            <a:pPr marL="0" indent="0">
              <a:buNone/>
            </a:pPr>
            <a:r>
              <a:rPr lang="tr-TR" sz="1200" b="0" i="0" u="none" strike="noStrike" baseline="0" dirty="0">
                <a:solidFill>
                  <a:srgbClr val="028009"/>
                </a:solidFill>
                <a:latin typeface="Courier New" panose="02070309020205020404" pitchFamily="49" charset="0"/>
              </a:rPr>
              <a:t>%% to plot simulation</a:t>
            </a:r>
          </a:p>
          <a:p>
            <a:pPr marL="0" indent="0">
              <a:buNone/>
            </a:pPr>
            <a:r>
              <a:rPr lang="tr-TR" sz="1200" b="0" i="0" u="none" strike="noStrike" baseline="0" dirty="0">
                <a:solidFill>
                  <a:srgbClr val="000000"/>
                </a:solidFill>
                <a:latin typeface="Courier New" panose="02070309020205020404" pitchFamily="49" charset="0"/>
              </a:rPr>
              <a:t>figure(1)</a:t>
            </a:r>
          </a:p>
          <a:p>
            <a:pPr marL="0" indent="0">
              <a:buNone/>
            </a:pPr>
            <a:r>
              <a:rPr lang="tr-TR" sz="1200" b="0" i="0" u="none" strike="noStrike" baseline="0" dirty="0">
                <a:solidFill>
                  <a:srgbClr val="000000"/>
                </a:solidFill>
                <a:latin typeface="Courier New" panose="02070309020205020404" pitchFamily="49" charset="0"/>
              </a:rPr>
              <a:t>hold </a:t>
            </a:r>
            <a:r>
              <a:rPr lang="tr-TR" sz="1200" b="0" i="0" u="none" strike="noStrike" baseline="0" dirty="0">
                <a:solidFill>
                  <a:srgbClr val="AA04F9"/>
                </a:solidFill>
                <a:latin typeface="Courier New" panose="02070309020205020404" pitchFamily="49" charset="0"/>
              </a:rPr>
              <a:t>on</a:t>
            </a:r>
            <a:r>
              <a:rPr lang="tr-TR" sz="1200" b="0" i="0" u="none" strike="noStrike" baseline="0" dirty="0">
                <a:solidFill>
                  <a:srgbClr val="000000"/>
                </a:solidFill>
                <a:latin typeface="Courier New" panose="02070309020205020404" pitchFamily="49" charset="0"/>
              </a:rPr>
              <a:t>  </a:t>
            </a:r>
          </a:p>
          <a:p>
            <a:pPr marL="0" indent="0">
              <a:buNone/>
            </a:pPr>
            <a:r>
              <a:rPr lang="tr-TR" sz="1200" b="0" i="0" u="none" strike="noStrike" baseline="0" dirty="0">
                <a:solidFill>
                  <a:srgbClr val="000000"/>
                </a:solidFill>
                <a:latin typeface="Courier New" panose="02070309020205020404" pitchFamily="49" charset="0"/>
              </a:rPr>
              <a:t>grid </a:t>
            </a:r>
            <a:r>
              <a:rPr lang="tr-TR" sz="1200" b="0" i="0" u="none" strike="noStrike" baseline="0" dirty="0">
                <a:solidFill>
                  <a:srgbClr val="AA04F9"/>
                </a:solidFill>
                <a:latin typeface="Courier New" panose="02070309020205020404" pitchFamily="49" charset="0"/>
              </a:rPr>
              <a:t>on</a:t>
            </a:r>
          </a:p>
          <a:p>
            <a:pPr marL="0" indent="0">
              <a:buNone/>
            </a:pPr>
            <a:r>
              <a:rPr lang="en-US" sz="1200" b="0" i="0" u="none" strike="noStrike" baseline="0" dirty="0">
                <a:solidFill>
                  <a:srgbClr val="000000"/>
                </a:solidFill>
                <a:latin typeface="Courier New" panose="02070309020205020404" pitchFamily="49" charset="0"/>
              </a:rPr>
              <a:t>set(</a:t>
            </a:r>
            <a:r>
              <a:rPr lang="en-US" sz="1200" b="0" i="0" u="none" strike="noStrike" baseline="0" dirty="0" err="1">
                <a:solidFill>
                  <a:srgbClr val="000000"/>
                </a:solidFill>
                <a:latin typeface="Courier New" panose="02070309020205020404" pitchFamily="49" charset="0"/>
              </a:rPr>
              <a:t>gcf</a:t>
            </a:r>
            <a:r>
              <a:rPr lang="en-US" sz="1200" b="0" i="0" u="none" strike="noStrike" baseline="0" dirty="0">
                <a:solidFill>
                  <a:srgbClr val="000000"/>
                </a:solidFill>
                <a:latin typeface="Courier New" panose="02070309020205020404" pitchFamily="49" charset="0"/>
              </a:rPr>
              <a:t>, </a:t>
            </a:r>
            <a:r>
              <a:rPr lang="en-US" sz="1200" b="0" i="0" u="none" strike="noStrike" baseline="0" dirty="0">
                <a:solidFill>
                  <a:srgbClr val="AA04F9"/>
                </a:solidFill>
                <a:latin typeface="Courier New" panose="02070309020205020404" pitchFamily="49" charset="0"/>
              </a:rPr>
              <a:t>'</a:t>
            </a:r>
            <a:r>
              <a:rPr lang="en-US" sz="1200" b="0" i="0" u="none" strike="noStrike" baseline="0" dirty="0" err="1">
                <a:solidFill>
                  <a:srgbClr val="AA04F9"/>
                </a:solidFill>
                <a:latin typeface="Courier New" panose="02070309020205020404" pitchFamily="49" charset="0"/>
              </a:rPr>
              <a:t>WindowState</a:t>
            </a:r>
            <a:r>
              <a:rPr lang="en-US" sz="1200" b="0" i="0" u="none" strike="noStrike" baseline="0" dirty="0">
                <a:solidFill>
                  <a:srgbClr val="AA04F9"/>
                </a:solidFill>
                <a:latin typeface="Courier New" panose="02070309020205020404" pitchFamily="49" charset="0"/>
              </a:rPr>
              <a:t>'</a:t>
            </a:r>
            <a:r>
              <a:rPr lang="en-US" sz="1200" b="0" i="0" u="none" strike="noStrike" baseline="0" dirty="0">
                <a:solidFill>
                  <a:srgbClr val="000000"/>
                </a:solidFill>
                <a:latin typeface="Courier New" panose="02070309020205020404" pitchFamily="49" charset="0"/>
              </a:rPr>
              <a:t>, </a:t>
            </a:r>
            <a:r>
              <a:rPr lang="en-US" sz="1200" b="0" i="0" u="none" strike="noStrike" baseline="0" dirty="0">
                <a:solidFill>
                  <a:srgbClr val="AA04F9"/>
                </a:solidFill>
                <a:latin typeface="Courier New" panose="02070309020205020404" pitchFamily="49" charset="0"/>
              </a:rPr>
              <a:t>'maximized'</a:t>
            </a:r>
            <a:r>
              <a:rPr lang="en-US" sz="1200" b="0" i="0" u="none" strike="noStrike" baseline="0" dirty="0">
                <a:solidFill>
                  <a:srgbClr val="000000"/>
                </a:solidFill>
                <a:latin typeface="Courier New" panose="02070309020205020404" pitchFamily="49" charset="0"/>
              </a:rPr>
              <a:t>); </a:t>
            </a:r>
            <a:r>
              <a:rPr lang="en-US" sz="1200" b="0" i="0" u="none" strike="noStrike" baseline="0" dirty="0">
                <a:solidFill>
                  <a:srgbClr val="028009"/>
                </a:solidFill>
                <a:latin typeface="Courier New" panose="02070309020205020404" pitchFamily="49" charset="0"/>
              </a:rPr>
              <a:t>%in order to maximize the window</a:t>
            </a:r>
          </a:p>
          <a:p>
            <a:pPr marL="0" indent="0">
              <a:buNone/>
            </a:pPr>
            <a:r>
              <a:rPr lang="tr-TR" sz="1200" b="0" i="0" u="none" strike="noStrike" baseline="0" dirty="0">
                <a:solidFill>
                  <a:srgbClr val="000000"/>
                </a:solidFill>
                <a:latin typeface="Courier New" panose="02070309020205020404" pitchFamily="49" charset="0"/>
              </a:rPr>
              <a:t>pause(0.1)</a:t>
            </a:r>
          </a:p>
          <a:p>
            <a:pPr marL="0" indent="0">
              <a:buNone/>
            </a:pPr>
            <a:r>
              <a:rPr lang="tr-TR" sz="1200" b="0" i="0" u="none" strike="noStrike" baseline="0" dirty="0">
                <a:solidFill>
                  <a:srgbClr val="000000"/>
                </a:solidFill>
                <a:latin typeface="Courier New" panose="02070309020205020404" pitchFamily="49" charset="0"/>
              </a:rPr>
              <a:t>rectangle(</a:t>
            </a:r>
            <a:r>
              <a:rPr lang="tr-TR" sz="1200" b="0" i="0" u="none" strike="noStrike" baseline="0" dirty="0">
                <a:solidFill>
                  <a:srgbClr val="AA04F9"/>
                </a:solidFill>
                <a:latin typeface="Courier New" panose="02070309020205020404" pitchFamily="49" charset="0"/>
              </a:rPr>
              <a:t>'Position'</a:t>
            </a:r>
            <a:r>
              <a:rPr lang="tr-TR" sz="1200" b="0" i="0" u="none" strike="noStrike" baseline="0" dirty="0">
                <a:solidFill>
                  <a:srgbClr val="000000"/>
                </a:solidFill>
                <a:latin typeface="Courier New" panose="02070309020205020404" pitchFamily="49" charset="0"/>
              </a:rPr>
              <a:t>,[0 0 3 2],</a:t>
            </a:r>
            <a:r>
              <a:rPr lang="tr-TR" sz="1200" b="0" i="0" u="none" strike="noStrike" baseline="0" dirty="0">
                <a:solidFill>
                  <a:srgbClr val="AA04F9"/>
                </a:solidFill>
                <a:latin typeface="Courier New" panose="02070309020205020404" pitchFamily="49" charset="0"/>
              </a:rPr>
              <a:t>'EdgeColor'</a:t>
            </a:r>
            <a:r>
              <a:rPr lang="tr-TR" sz="1200" b="0" i="0" u="none" strike="noStrike" baseline="0" dirty="0">
                <a:solidFill>
                  <a:srgbClr val="000000"/>
                </a:solidFill>
                <a:latin typeface="Courier New" panose="02070309020205020404" pitchFamily="49" charset="0"/>
              </a:rPr>
              <a:t>,</a:t>
            </a:r>
            <a:r>
              <a:rPr lang="tr-TR" sz="1200" b="0" i="0" u="none" strike="noStrike" baseline="0" dirty="0">
                <a:solidFill>
                  <a:srgbClr val="AA04F9"/>
                </a:solidFill>
                <a:latin typeface="Courier New" panose="02070309020205020404" pitchFamily="49" charset="0"/>
              </a:rPr>
              <a:t>'r'</a:t>
            </a:r>
            <a:r>
              <a:rPr lang="tr-TR" sz="1200" b="0" i="0" u="none" strike="noStrike" baseline="0" dirty="0">
                <a:solidFill>
                  <a:srgbClr val="000000"/>
                </a:solidFill>
                <a:latin typeface="Courier New" panose="02070309020205020404" pitchFamily="49" charset="0"/>
              </a:rPr>
              <a:t>, </a:t>
            </a:r>
            <a:r>
              <a:rPr lang="tr-TR" sz="1200" b="0" i="0" u="none" strike="noStrike" baseline="0" dirty="0">
                <a:solidFill>
                  <a:srgbClr val="AA04F9"/>
                </a:solidFill>
                <a:latin typeface="Courier New" panose="02070309020205020404" pitchFamily="49" charset="0"/>
              </a:rPr>
              <a:t>'LineWidth'</a:t>
            </a:r>
            <a:r>
              <a:rPr lang="tr-TR" sz="1200" b="0" i="0" u="none" strike="noStrike" baseline="0" dirty="0">
                <a:solidFill>
                  <a:srgbClr val="000000"/>
                </a:solidFill>
                <a:latin typeface="Courier New" panose="02070309020205020404" pitchFamily="49" charset="0"/>
              </a:rPr>
              <a:t>,3)</a:t>
            </a:r>
          </a:p>
          <a:p>
            <a:pPr marL="0" indent="0">
              <a:buNone/>
            </a:pPr>
            <a:r>
              <a:rPr lang="tr-TR" sz="1200" b="0" i="0" u="none" strike="noStrike" baseline="0" dirty="0">
                <a:solidFill>
                  <a:srgbClr val="000000"/>
                </a:solidFill>
                <a:latin typeface="Courier New" panose="02070309020205020404" pitchFamily="49" charset="0"/>
              </a:rPr>
              <a:t>n=-1;</a:t>
            </a:r>
          </a:p>
          <a:p>
            <a:pPr marL="0" indent="0">
              <a:buNone/>
            </a:pPr>
            <a:r>
              <a:rPr lang="it-IT" sz="1200" b="0" i="0" u="none" strike="noStrike" baseline="0" dirty="0">
                <a:solidFill>
                  <a:srgbClr val="000000"/>
                </a:solidFill>
                <a:latin typeface="Courier New" panose="02070309020205020404" pitchFamily="49" charset="0"/>
              </a:rPr>
              <a:t>j_2=data_2(:,5).';</a:t>
            </a:r>
          </a:p>
          <a:p>
            <a:pPr marL="0" indent="0">
              <a:buNone/>
            </a:pPr>
            <a:r>
              <a:rPr lang="tr-TR" sz="1200" b="0" i="0" u="none" strike="noStrike" baseline="0" dirty="0">
                <a:solidFill>
                  <a:srgbClr val="0E00FF"/>
                </a:solidFill>
                <a:latin typeface="Courier New" panose="02070309020205020404" pitchFamily="49" charset="0"/>
              </a:rPr>
              <a:t>for</a:t>
            </a:r>
            <a:r>
              <a:rPr lang="tr-TR" sz="1200" b="0" i="0" u="none" strike="noStrike" baseline="0" dirty="0">
                <a:solidFill>
                  <a:srgbClr val="000000"/>
                </a:solidFill>
                <a:latin typeface="Courier New" panose="02070309020205020404" pitchFamily="49" charset="0"/>
              </a:rPr>
              <a:t> p=fps</a:t>
            </a:r>
          </a:p>
          <a:p>
            <a:pPr marL="0" indent="0">
              <a:buNone/>
            </a:pPr>
            <a:r>
              <a:rPr lang="tr-TR" sz="1200" b="0" i="0" u="none" strike="noStrike" baseline="0" dirty="0">
                <a:solidFill>
                  <a:srgbClr val="000000"/>
                </a:solidFill>
                <a:latin typeface="Courier New" panose="02070309020205020404" pitchFamily="49" charset="0"/>
              </a:rPr>
              <a:t>    </a:t>
            </a:r>
            <a:r>
              <a:rPr lang="tr-TR" sz="1200" b="0" i="0" u="none" strike="noStrike" baseline="0" dirty="0">
                <a:solidFill>
                  <a:srgbClr val="0E00FF"/>
                </a:solidFill>
                <a:latin typeface="Courier New" panose="02070309020205020404" pitchFamily="49" charset="0"/>
              </a:rPr>
              <a:t>for</a:t>
            </a:r>
            <a:r>
              <a:rPr lang="tr-TR" sz="1200" b="0" i="0" u="none" strike="noStrike" baseline="0" dirty="0">
                <a:solidFill>
                  <a:srgbClr val="000000"/>
                </a:solidFill>
                <a:latin typeface="Courier New" panose="02070309020205020404" pitchFamily="49" charset="0"/>
              </a:rPr>
              <a:t> j=j_2</a:t>
            </a:r>
          </a:p>
          <a:p>
            <a:pPr marL="0" indent="0">
              <a:buNone/>
            </a:pPr>
            <a:r>
              <a:rPr lang="en-US" sz="1200" b="0" i="0" u="none" strike="noStrike" baseline="0" dirty="0">
                <a:solidFill>
                  <a:srgbClr val="000000"/>
                </a:solidFill>
                <a:latin typeface="Courier New" panose="02070309020205020404" pitchFamily="49" charset="0"/>
              </a:rPr>
              <a:t>        </a:t>
            </a:r>
            <a:r>
              <a:rPr lang="en-US" sz="1200" b="0" i="0" u="none" strike="noStrike" baseline="0" dirty="0">
                <a:solidFill>
                  <a:srgbClr val="0E00FF"/>
                </a:solidFill>
                <a:latin typeface="Courier New" panose="02070309020205020404" pitchFamily="49" charset="0"/>
              </a:rPr>
              <a:t>if</a:t>
            </a:r>
            <a:r>
              <a:rPr lang="en-US" sz="1200" b="0" i="0" u="none" strike="noStrike" baseline="0" dirty="0">
                <a:solidFill>
                  <a:srgbClr val="000000"/>
                </a:solidFill>
                <a:latin typeface="Courier New" panose="02070309020205020404" pitchFamily="49" charset="0"/>
              </a:rPr>
              <a:t> round(p/dt)==round(j/dt)</a:t>
            </a:r>
          </a:p>
          <a:p>
            <a:pPr marL="0" indent="0">
              <a:buNone/>
            </a:pPr>
            <a:r>
              <a:rPr lang="tr-TR" sz="1200" b="0" i="0" u="none" strike="noStrike" baseline="0" dirty="0">
                <a:solidFill>
                  <a:srgbClr val="000000"/>
                </a:solidFill>
                <a:latin typeface="Courier New" panose="02070309020205020404" pitchFamily="49" charset="0"/>
              </a:rPr>
              <a:t>            n=n+1;</a:t>
            </a:r>
          </a:p>
          <a:p>
            <a:pPr marL="0" indent="0">
              <a:buNone/>
            </a:pPr>
            <a:r>
              <a:rPr lang="tr-TR" sz="1200" b="0" i="0" u="none" strike="noStrike" baseline="0" dirty="0">
                <a:solidFill>
                  <a:srgbClr val="000000"/>
                </a:solidFill>
                <a:latin typeface="Courier New" panose="02070309020205020404" pitchFamily="49" charset="0"/>
              </a:rPr>
              <a:t>        </a:t>
            </a:r>
            <a:r>
              <a:rPr lang="tr-TR" sz="1200" b="0" i="0" u="none" strike="noStrike" baseline="0" dirty="0">
                <a:solidFill>
                  <a:srgbClr val="0E00FF"/>
                </a:solidFill>
                <a:latin typeface="Courier New" panose="02070309020205020404" pitchFamily="49" charset="0"/>
              </a:rPr>
              <a:t>end</a:t>
            </a:r>
          </a:p>
          <a:p>
            <a:pPr marL="0" indent="0">
              <a:buNone/>
            </a:pPr>
            <a:r>
              <a:rPr lang="tr-TR" sz="1200" b="0" i="0" u="none" strike="noStrike" baseline="0" dirty="0">
                <a:solidFill>
                  <a:srgbClr val="000000"/>
                </a:solidFill>
                <a:latin typeface="Courier New" panose="02070309020205020404" pitchFamily="49" charset="0"/>
              </a:rPr>
              <a:t>    </a:t>
            </a:r>
            <a:r>
              <a:rPr lang="tr-TR" sz="1200" b="0" i="0" u="none" strike="noStrike" baseline="0" dirty="0">
                <a:solidFill>
                  <a:srgbClr val="0E00FF"/>
                </a:solidFill>
                <a:latin typeface="Courier New" panose="02070309020205020404" pitchFamily="49" charset="0"/>
              </a:rPr>
              <a:t>end</a:t>
            </a:r>
          </a:p>
          <a:p>
            <a:pPr marL="0" indent="0">
              <a:buNone/>
            </a:pPr>
            <a:r>
              <a:rPr lang="tr-TR" sz="1200" b="0" i="0" u="none" strike="noStrike" baseline="0" dirty="0">
                <a:solidFill>
                  <a:srgbClr val="000000"/>
                </a:solidFill>
                <a:latin typeface="Courier New" panose="02070309020205020404" pitchFamily="49" charset="0"/>
              </a:rPr>
              <a:t>    </a:t>
            </a:r>
            <a:r>
              <a:rPr lang="tr-TR" sz="1200" b="0" i="0" u="none" strike="noStrike" baseline="0" dirty="0">
                <a:solidFill>
                  <a:srgbClr val="0E00FF"/>
                </a:solidFill>
                <a:latin typeface="Courier New" panose="02070309020205020404" pitchFamily="49" charset="0"/>
              </a:rPr>
              <a:t>for</a:t>
            </a:r>
            <a:r>
              <a:rPr lang="tr-TR" sz="1200" b="0" i="0" u="none" strike="noStrike" baseline="0" dirty="0">
                <a:solidFill>
                  <a:srgbClr val="000000"/>
                </a:solidFill>
                <a:latin typeface="Courier New" panose="02070309020205020404" pitchFamily="49" charset="0"/>
              </a:rPr>
              <a:t> i=1:N</a:t>
            </a:r>
          </a:p>
          <a:p>
            <a:pPr marL="0" indent="0">
              <a:buNone/>
            </a:pPr>
            <a:r>
              <a:rPr lang="en-US" sz="1200" b="0" i="0" u="none" strike="noStrike" baseline="0" dirty="0">
                <a:solidFill>
                  <a:srgbClr val="000000"/>
                </a:solidFill>
                <a:latin typeface="Courier New" panose="02070309020205020404" pitchFamily="49" charset="0"/>
              </a:rPr>
              <a:t>        </a:t>
            </a:r>
            <a:r>
              <a:rPr lang="en-US" sz="1200" b="0" i="0" u="none" strike="noStrike" baseline="0" dirty="0">
                <a:solidFill>
                  <a:srgbClr val="0E00FF"/>
                </a:solidFill>
                <a:latin typeface="Courier New" panose="02070309020205020404" pitchFamily="49" charset="0"/>
              </a:rPr>
              <a:t>if</a:t>
            </a:r>
            <a:r>
              <a:rPr lang="en-US" sz="1200" b="0" i="0" u="none" strike="noStrike" baseline="0" dirty="0">
                <a:solidFill>
                  <a:srgbClr val="000000"/>
                </a:solidFill>
                <a:latin typeface="Courier New" panose="02070309020205020404" pitchFamily="49" charset="0"/>
              </a:rPr>
              <a:t> mod(</a:t>
            </a:r>
            <a:r>
              <a:rPr lang="en-US" sz="1200" b="0" i="0" u="none" strike="noStrike" baseline="0" dirty="0" err="1">
                <a:solidFill>
                  <a:srgbClr val="000000"/>
                </a:solidFill>
                <a:latin typeface="Courier New" panose="02070309020205020404" pitchFamily="49" charset="0"/>
              </a:rPr>
              <a:t>p,dt</a:t>
            </a:r>
            <a:r>
              <a:rPr lang="en-US" sz="1200" b="0" i="0" u="none" strike="noStrike" baseline="0" dirty="0">
                <a:solidFill>
                  <a:srgbClr val="000000"/>
                </a:solidFill>
                <a:latin typeface="Courier New" panose="02070309020205020404" pitchFamily="49" charset="0"/>
              </a:rPr>
              <a:t>*</a:t>
            </a:r>
            <a:r>
              <a:rPr lang="en-US" sz="1200" b="0" i="0" u="none" strike="noStrike" baseline="0" dirty="0" err="1">
                <a:solidFill>
                  <a:srgbClr val="000000"/>
                </a:solidFill>
                <a:latin typeface="Courier New" panose="02070309020205020404" pitchFamily="49" charset="0"/>
              </a:rPr>
              <a:t>sp</a:t>
            </a:r>
            <a:r>
              <a:rPr lang="en-US" sz="1200" b="0" i="0" u="none" strike="noStrike" baseline="0" dirty="0">
                <a:solidFill>
                  <a:srgbClr val="000000"/>
                </a:solidFill>
                <a:latin typeface="Courier New" panose="02070309020205020404" pitchFamily="49" charset="0"/>
              </a:rPr>
              <a:t>)==0    </a:t>
            </a:r>
            <a:r>
              <a:rPr lang="en-US" sz="1200" b="0" i="0" u="none" strike="noStrike" baseline="0" dirty="0">
                <a:solidFill>
                  <a:srgbClr val="028009"/>
                </a:solidFill>
                <a:latin typeface="Courier New" panose="02070309020205020404" pitchFamily="49" charset="0"/>
              </a:rPr>
              <a:t>%to </a:t>
            </a:r>
            <a:r>
              <a:rPr lang="en-US" sz="1200" b="0" i="0" u="none" strike="noStrike" baseline="0" dirty="0" err="1">
                <a:solidFill>
                  <a:srgbClr val="028009"/>
                </a:solidFill>
                <a:latin typeface="Courier New" panose="02070309020205020404" pitchFamily="49" charset="0"/>
              </a:rPr>
              <a:t>cpu</a:t>
            </a:r>
            <a:r>
              <a:rPr lang="en-US" sz="1200" b="0" i="0" u="none" strike="noStrike" baseline="0" dirty="0">
                <a:solidFill>
                  <a:srgbClr val="028009"/>
                </a:solidFill>
                <a:latin typeface="Courier New" panose="02070309020205020404" pitchFamily="49" charset="0"/>
              </a:rPr>
              <a:t> and time saving</a:t>
            </a:r>
          </a:p>
          <a:p>
            <a:pPr marL="0" indent="0">
              <a:buNone/>
            </a:pPr>
            <a:r>
              <a:rPr lang="en-US" sz="1200" b="0" i="0" u="none" strike="noStrike" baseline="0" dirty="0">
                <a:solidFill>
                  <a:srgbClr val="000000"/>
                </a:solidFill>
                <a:latin typeface="Courier New" panose="02070309020205020404" pitchFamily="49" charset="0"/>
              </a:rPr>
              <a:t>            </a:t>
            </a:r>
            <a:r>
              <a:rPr lang="en-US" sz="1200" b="0" i="0" u="none" strike="noStrike" baseline="0" dirty="0" err="1">
                <a:solidFill>
                  <a:srgbClr val="000000"/>
                </a:solidFill>
                <a:latin typeface="Courier New" panose="02070309020205020404" pitchFamily="49" charset="0"/>
              </a:rPr>
              <a:t>xunit</a:t>
            </a:r>
            <a:r>
              <a:rPr lang="en-US" sz="1200" b="0" i="0" u="none" strike="noStrike" baseline="0" dirty="0">
                <a:solidFill>
                  <a:srgbClr val="000000"/>
                </a:solidFill>
                <a:latin typeface="Courier New" panose="02070309020205020404" pitchFamily="49" charset="0"/>
              </a:rPr>
              <a:t> = r(</a:t>
            </a:r>
            <a:r>
              <a:rPr lang="en-US" sz="1200" b="0" i="0" u="none" strike="noStrike" baseline="0" dirty="0" err="1">
                <a:solidFill>
                  <a:srgbClr val="000000"/>
                </a:solidFill>
                <a:latin typeface="Courier New" panose="02070309020205020404" pitchFamily="49" charset="0"/>
              </a:rPr>
              <a:t>i</a:t>
            </a:r>
            <a:r>
              <a:rPr lang="en-US" sz="1200" b="0" i="0" u="none" strike="noStrike" baseline="0" dirty="0">
                <a:solidFill>
                  <a:srgbClr val="000000"/>
                </a:solidFill>
                <a:latin typeface="Courier New" panose="02070309020205020404" pitchFamily="49" charset="0"/>
              </a:rPr>
              <a:t>) * cos(</a:t>
            </a:r>
            <a:r>
              <a:rPr lang="en-US" sz="1200" b="0" i="0" u="none" strike="noStrike" baseline="0" dirty="0" err="1">
                <a:solidFill>
                  <a:srgbClr val="000000"/>
                </a:solidFill>
                <a:latin typeface="Courier New" panose="02070309020205020404" pitchFamily="49" charset="0"/>
              </a:rPr>
              <a:t>th</a:t>
            </a:r>
            <a:r>
              <a:rPr lang="en-US" sz="1200" b="0" i="0" u="none" strike="noStrike" baseline="0" dirty="0">
                <a:solidFill>
                  <a:srgbClr val="000000"/>
                </a:solidFill>
                <a:latin typeface="Courier New" panose="02070309020205020404" pitchFamily="49" charset="0"/>
              </a:rPr>
              <a:t>) + b_s_1(round(p/dt+1),</a:t>
            </a:r>
            <a:r>
              <a:rPr lang="en-US" sz="1200" b="0" i="0" u="none" strike="noStrike" baseline="0" dirty="0" err="1">
                <a:solidFill>
                  <a:srgbClr val="000000"/>
                </a:solidFill>
                <a:latin typeface="Courier New" panose="02070309020205020404" pitchFamily="49" charset="0"/>
              </a:rPr>
              <a:t>i</a:t>
            </a:r>
            <a:r>
              <a:rPr lang="en-US" sz="1200" b="0" i="0" u="none" strike="noStrike" baseline="0" dirty="0">
                <a:solidFill>
                  <a:srgbClr val="000000"/>
                </a:solidFill>
                <a:latin typeface="Courier New" panose="02070309020205020404" pitchFamily="49" charset="0"/>
              </a:rPr>
              <a:t>);</a:t>
            </a:r>
          </a:p>
          <a:p>
            <a:pPr marL="0" indent="0">
              <a:buNone/>
            </a:pPr>
            <a:r>
              <a:rPr lang="en-US" sz="1200" b="0" i="0" u="none" strike="noStrike" baseline="0" dirty="0">
                <a:solidFill>
                  <a:srgbClr val="000000"/>
                </a:solidFill>
                <a:latin typeface="Courier New" panose="02070309020205020404" pitchFamily="49" charset="0"/>
              </a:rPr>
              <a:t>            </a:t>
            </a:r>
            <a:r>
              <a:rPr lang="en-US" sz="1200" b="0" i="0" u="none" strike="noStrike" baseline="0" dirty="0" err="1">
                <a:solidFill>
                  <a:srgbClr val="000000"/>
                </a:solidFill>
                <a:latin typeface="Courier New" panose="02070309020205020404" pitchFamily="49" charset="0"/>
              </a:rPr>
              <a:t>yunit</a:t>
            </a:r>
            <a:r>
              <a:rPr lang="en-US" sz="1200" b="0" i="0" u="none" strike="noStrike" baseline="0" dirty="0">
                <a:solidFill>
                  <a:srgbClr val="000000"/>
                </a:solidFill>
                <a:latin typeface="Courier New" panose="02070309020205020404" pitchFamily="49" charset="0"/>
              </a:rPr>
              <a:t> = r(</a:t>
            </a:r>
            <a:r>
              <a:rPr lang="en-US" sz="1200" b="0" i="0" u="none" strike="noStrike" baseline="0" dirty="0" err="1">
                <a:solidFill>
                  <a:srgbClr val="000000"/>
                </a:solidFill>
                <a:latin typeface="Courier New" panose="02070309020205020404" pitchFamily="49" charset="0"/>
              </a:rPr>
              <a:t>i</a:t>
            </a:r>
            <a:r>
              <a:rPr lang="en-US" sz="1200" b="0" i="0" u="none" strike="noStrike" baseline="0" dirty="0">
                <a:solidFill>
                  <a:srgbClr val="000000"/>
                </a:solidFill>
                <a:latin typeface="Courier New" panose="02070309020205020404" pitchFamily="49" charset="0"/>
              </a:rPr>
              <a:t>)* sin(</a:t>
            </a:r>
            <a:r>
              <a:rPr lang="en-US" sz="1200" b="0" i="0" u="none" strike="noStrike" baseline="0" dirty="0" err="1">
                <a:solidFill>
                  <a:srgbClr val="000000"/>
                </a:solidFill>
                <a:latin typeface="Courier New" panose="02070309020205020404" pitchFamily="49" charset="0"/>
              </a:rPr>
              <a:t>th</a:t>
            </a:r>
            <a:r>
              <a:rPr lang="en-US" sz="1200" b="0" i="0" u="none" strike="noStrike" baseline="0" dirty="0">
                <a:solidFill>
                  <a:srgbClr val="000000"/>
                </a:solidFill>
                <a:latin typeface="Courier New" panose="02070309020205020404" pitchFamily="49" charset="0"/>
              </a:rPr>
              <a:t>) + b_s_2(round(p/dt+1),</a:t>
            </a:r>
            <a:r>
              <a:rPr lang="en-US" sz="1200" b="0" i="0" u="none" strike="noStrike" baseline="0" dirty="0" err="1">
                <a:solidFill>
                  <a:srgbClr val="000000"/>
                </a:solidFill>
                <a:latin typeface="Courier New" panose="02070309020205020404" pitchFamily="49" charset="0"/>
              </a:rPr>
              <a:t>i</a:t>
            </a:r>
            <a:r>
              <a:rPr lang="en-US" sz="1200" b="0" i="0" u="none" strike="noStrike" baseline="0" dirty="0">
                <a:solidFill>
                  <a:srgbClr val="000000"/>
                </a:solidFill>
                <a:latin typeface="Courier New" panose="02070309020205020404" pitchFamily="49" charset="0"/>
              </a:rPr>
              <a:t>);</a:t>
            </a:r>
          </a:p>
          <a:p>
            <a:pPr marL="0" indent="0">
              <a:buNone/>
            </a:pPr>
            <a:r>
              <a:rPr lang="tr-TR" sz="1200" b="0" i="0" u="none" strike="noStrike" baseline="0" dirty="0">
                <a:solidFill>
                  <a:srgbClr val="000000"/>
                </a:solidFill>
                <a:latin typeface="Courier New" panose="02070309020205020404" pitchFamily="49" charset="0"/>
              </a:rPr>
              <a:t>            plot(xunit, yunit);</a:t>
            </a:r>
          </a:p>
          <a:p>
            <a:pPr marL="0" indent="0">
              <a:buNone/>
            </a:pPr>
            <a:r>
              <a:rPr lang="en-US" sz="1200" b="0" i="0" u="none" strike="noStrike" baseline="0" dirty="0">
                <a:solidFill>
                  <a:srgbClr val="000000"/>
                </a:solidFill>
                <a:latin typeface="Courier New" panose="02070309020205020404" pitchFamily="49" charset="0"/>
              </a:rPr>
              <a:t>            fill(</a:t>
            </a:r>
            <a:r>
              <a:rPr lang="en-US" sz="1200" b="0" i="0" u="none" strike="noStrike" baseline="0" dirty="0" err="1">
                <a:solidFill>
                  <a:srgbClr val="000000"/>
                </a:solidFill>
                <a:latin typeface="Courier New" panose="02070309020205020404" pitchFamily="49" charset="0"/>
              </a:rPr>
              <a:t>xunit</a:t>
            </a:r>
            <a:r>
              <a:rPr lang="en-US" sz="1200" b="0" i="0" u="none" strike="noStrike" baseline="0" dirty="0">
                <a:solidFill>
                  <a:srgbClr val="000000"/>
                </a:solidFill>
                <a:latin typeface="Courier New" panose="02070309020205020404" pitchFamily="49" charset="0"/>
              </a:rPr>
              <a:t>, </a:t>
            </a:r>
            <a:r>
              <a:rPr lang="en-US" sz="1200" b="0" i="0" u="none" strike="noStrike" baseline="0" dirty="0" err="1">
                <a:solidFill>
                  <a:srgbClr val="000000"/>
                </a:solidFill>
                <a:latin typeface="Courier New" panose="02070309020205020404" pitchFamily="49" charset="0"/>
              </a:rPr>
              <a:t>yunit,txt</a:t>
            </a:r>
            <a:r>
              <a:rPr lang="en-US" sz="1200" b="0" i="0" u="none" strike="noStrike" baseline="0" dirty="0">
                <a:solidFill>
                  <a:srgbClr val="000000"/>
                </a:solidFill>
                <a:latin typeface="Courier New" panose="02070309020205020404" pitchFamily="49" charset="0"/>
              </a:rPr>
              <a:t>(</a:t>
            </a:r>
            <a:r>
              <a:rPr lang="en-US" sz="1200" b="0" i="0" u="none" strike="noStrike" baseline="0" dirty="0" err="1">
                <a:solidFill>
                  <a:srgbClr val="000000"/>
                </a:solidFill>
                <a:latin typeface="Courier New" panose="02070309020205020404" pitchFamily="49" charset="0"/>
              </a:rPr>
              <a:t>i</a:t>
            </a:r>
            <a:r>
              <a:rPr lang="en-US" sz="1200" b="0" i="0" u="none" strike="noStrike" baseline="0" dirty="0">
                <a:solidFill>
                  <a:srgbClr val="000000"/>
                </a:solidFill>
                <a:latin typeface="Courier New" panose="02070309020205020404" pitchFamily="49" charset="0"/>
              </a:rPr>
              <a:t>));</a:t>
            </a:r>
          </a:p>
          <a:p>
            <a:pPr marL="0" indent="0">
              <a:buNone/>
            </a:pPr>
            <a:r>
              <a:rPr lang="tr-TR" sz="1200" b="0" i="0" u="none" strike="noStrike" baseline="0" dirty="0">
                <a:solidFill>
                  <a:srgbClr val="000000"/>
                </a:solidFill>
                <a:latin typeface="Courier New" panose="02070309020205020404" pitchFamily="49" charset="0"/>
              </a:rPr>
              <a:t>            hold </a:t>
            </a:r>
            <a:r>
              <a:rPr lang="tr-TR" sz="1200" b="0" i="0" u="none" strike="noStrike" baseline="0" dirty="0">
                <a:solidFill>
                  <a:srgbClr val="AA04F9"/>
                </a:solidFill>
                <a:latin typeface="Courier New" panose="02070309020205020404" pitchFamily="49" charset="0"/>
              </a:rPr>
              <a:t>on</a:t>
            </a:r>
            <a:r>
              <a:rPr lang="tr-TR" sz="1200" b="0" i="0" u="none" strike="noStrike" baseline="0" dirty="0">
                <a:solidFill>
                  <a:srgbClr val="000000"/>
                </a:solidFill>
                <a:latin typeface="Courier New" panose="02070309020205020404" pitchFamily="49" charset="0"/>
              </a:rPr>
              <a:t> , grid </a:t>
            </a:r>
            <a:r>
              <a:rPr lang="tr-TR" sz="1200" b="0" i="0" u="none" strike="noStrike" baseline="0" dirty="0">
                <a:solidFill>
                  <a:srgbClr val="AA04F9"/>
                </a:solidFill>
                <a:latin typeface="Courier New" panose="02070309020205020404" pitchFamily="49" charset="0"/>
              </a:rPr>
              <a:t>on</a:t>
            </a:r>
          </a:p>
          <a:p>
            <a:pPr marL="0" indent="0">
              <a:buNone/>
            </a:pPr>
            <a:r>
              <a:rPr lang="tr-TR" sz="1200" b="0" i="0" u="none" strike="noStrike" baseline="0" dirty="0">
                <a:solidFill>
                  <a:srgbClr val="000000"/>
                </a:solidFill>
                <a:latin typeface="Courier New" panose="02070309020205020404" pitchFamily="49" charset="0"/>
              </a:rPr>
              <a:t>            axis </a:t>
            </a:r>
            <a:r>
              <a:rPr lang="tr-TR" sz="1200" b="0" i="0" u="none" strike="noStrike" baseline="0" dirty="0">
                <a:solidFill>
                  <a:srgbClr val="AA04F9"/>
                </a:solidFill>
                <a:latin typeface="Courier New" panose="02070309020205020404" pitchFamily="49" charset="0"/>
              </a:rPr>
              <a:t>equal</a:t>
            </a:r>
          </a:p>
          <a:p>
            <a:pPr marL="0" indent="0">
              <a:buNone/>
            </a:pPr>
            <a:r>
              <a:rPr lang="pt-BR" sz="1200" b="0" i="0" u="none" strike="noStrike" baseline="0" dirty="0">
                <a:solidFill>
                  <a:srgbClr val="000000"/>
                </a:solidFill>
                <a:latin typeface="Courier New" panose="02070309020205020404" pitchFamily="49" charset="0"/>
              </a:rPr>
              <a:t>            axis([-1 4 -0.5 2.5])</a:t>
            </a:r>
          </a:p>
          <a:p>
            <a:pPr marL="0" indent="0">
              <a:buNone/>
            </a:pPr>
            <a:r>
              <a:rPr lang="en-US" sz="1200" b="0" i="0" u="none" strike="noStrike" baseline="0" dirty="0">
                <a:solidFill>
                  <a:srgbClr val="000000"/>
                </a:solidFill>
                <a:latin typeface="Courier New" panose="02070309020205020404" pitchFamily="49" charset="0"/>
              </a:rPr>
              <a:t>            title(</a:t>
            </a:r>
            <a:r>
              <a:rPr lang="en-US" sz="1200" b="0" i="0" u="none" strike="noStrike" baseline="0" dirty="0">
                <a:solidFill>
                  <a:srgbClr val="AA04F9"/>
                </a:solidFill>
                <a:latin typeface="Courier New" panose="02070309020205020404" pitchFamily="49" charset="0"/>
              </a:rPr>
              <a:t>"Time: "</a:t>
            </a:r>
            <a:r>
              <a:rPr lang="en-US" sz="1200" b="0" i="0" u="none" strike="noStrike" baseline="0" dirty="0">
                <a:solidFill>
                  <a:srgbClr val="000000"/>
                </a:solidFill>
                <a:latin typeface="Courier New" panose="02070309020205020404" pitchFamily="49" charset="0"/>
              </a:rPr>
              <a:t> + p + </a:t>
            </a:r>
            <a:r>
              <a:rPr lang="en-US" sz="1200" b="0" i="0" u="none" strike="noStrike" baseline="0" dirty="0">
                <a:solidFill>
                  <a:srgbClr val="AA04F9"/>
                </a:solidFill>
                <a:latin typeface="Courier New" panose="02070309020205020404" pitchFamily="49" charset="0"/>
              </a:rPr>
              <a:t>"(s)"</a:t>
            </a:r>
            <a:r>
              <a:rPr lang="en-US" sz="1200" b="0" i="0" u="none" strike="noStrike" baseline="0" dirty="0">
                <a:solidFill>
                  <a:srgbClr val="000000"/>
                </a:solidFill>
                <a:latin typeface="Courier New" panose="02070309020205020404" pitchFamily="49" charset="0"/>
              </a:rPr>
              <a:t>+ </a:t>
            </a:r>
            <a:r>
              <a:rPr lang="en-US" sz="1200" b="0" i="0" u="none" strike="noStrike" baseline="0" dirty="0">
                <a:solidFill>
                  <a:srgbClr val="AA04F9"/>
                </a:solidFill>
                <a:latin typeface="Courier New" panose="02070309020205020404" pitchFamily="49" charset="0"/>
              </a:rPr>
              <a:t>",  The Number of Collisions: "</a:t>
            </a:r>
            <a:r>
              <a:rPr lang="en-US" sz="1200" b="0" i="0" u="none" strike="noStrike" baseline="0" dirty="0">
                <a:solidFill>
                  <a:srgbClr val="000000"/>
                </a:solidFill>
                <a:latin typeface="Courier New" panose="02070309020205020404" pitchFamily="49" charset="0"/>
              </a:rPr>
              <a:t>+(n))</a:t>
            </a:r>
          </a:p>
          <a:p>
            <a:pPr marL="0" indent="0">
              <a:buNone/>
            </a:pPr>
            <a:r>
              <a:rPr lang="tr-TR" sz="1200" b="0" i="0" u="none" strike="noStrike" baseline="0" dirty="0">
                <a:solidFill>
                  <a:srgbClr val="000000"/>
                </a:solidFill>
                <a:latin typeface="Courier New" panose="02070309020205020404" pitchFamily="49" charset="0"/>
              </a:rPr>
              <a:t>            rectangle(</a:t>
            </a:r>
            <a:r>
              <a:rPr lang="tr-TR" sz="1200" b="0" i="0" u="none" strike="noStrike" baseline="0" dirty="0">
                <a:solidFill>
                  <a:srgbClr val="AA04F9"/>
                </a:solidFill>
                <a:latin typeface="Courier New" panose="02070309020205020404" pitchFamily="49" charset="0"/>
              </a:rPr>
              <a:t>'Position'</a:t>
            </a:r>
            <a:r>
              <a:rPr lang="tr-TR" sz="1200" b="0" i="0" u="none" strike="noStrike" baseline="0" dirty="0">
                <a:solidFill>
                  <a:srgbClr val="000000"/>
                </a:solidFill>
                <a:latin typeface="Courier New" panose="02070309020205020404" pitchFamily="49" charset="0"/>
              </a:rPr>
              <a:t>,[0 0 3 2],</a:t>
            </a:r>
            <a:r>
              <a:rPr lang="tr-TR" sz="1200" b="0" i="0" u="none" strike="noStrike" baseline="0" dirty="0">
                <a:solidFill>
                  <a:srgbClr val="AA04F9"/>
                </a:solidFill>
                <a:latin typeface="Courier New" panose="02070309020205020404" pitchFamily="49" charset="0"/>
              </a:rPr>
              <a:t>'EdgeColor'</a:t>
            </a:r>
            <a:r>
              <a:rPr lang="tr-TR" sz="1200" b="0" i="0" u="none" strike="noStrike" baseline="0" dirty="0">
                <a:solidFill>
                  <a:srgbClr val="000000"/>
                </a:solidFill>
                <a:latin typeface="Courier New" panose="02070309020205020404" pitchFamily="49" charset="0"/>
              </a:rPr>
              <a:t>,</a:t>
            </a:r>
            <a:r>
              <a:rPr lang="tr-TR" sz="1200" b="0" i="0" u="none" strike="noStrike" baseline="0" dirty="0">
                <a:solidFill>
                  <a:srgbClr val="AA04F9"/>
                </a:solidFill>
                <a:latin typeface="Courier New" panose="02070309020205020404" pitchFamily="49" charset="0"/>
              </a:rPr>
              <a:t>'r'</a:t>
            </a:r>
            <a:r>
              <a:rPr lang="tr-TR" sz="1200" b="0" i="0" u="none" strike="noStrike" baseline="0" dirty="0">
                <a:solidFill>
                  <a:srgbClr val="000000"/>
                </a:solidFill>
                <a:latin typeface="Courier New" panose="02070309020205020404" pitchFamily="49" charset="0"/>
              </a:rPr>
              <a:t>, </a:t>
            </a:r>
            <a:r>
              <a:rPr lang="tr-TR" sz="1200" b="0" i="0" u="none" strike="noStrike" baseline="0" dirty="0">
                <a:solidFill>
                  <a:srgbClr val="AA04F9"/>
                </a:solidFill>
                <a:latin typeface="Courier New" panose="02070309020205020404" pitchFamily="49" charset="0"/>
              </a:rPr>
              <a:t>'LineWidth'</a:t>
            </a:r>
            <a:r>
              <a:rPr lang="tr-TR" sz="1200" b="0" i="0" u="none" strike="noStrike" baseline="0" dirty="0">
                <a:solidFill>
                  <a:srgbClr val="000000"/>
                </a:solidFill>
                <a:latin typeface="Courier New" panose="02070309020205020404" pitchFamily="49" charset="0"/>
              </a:rPr>
              <a:t>,3)</a:t>
            </a:r>
          </a:p>
          <a:p>
            <a:pPr marL="0" indent="0">
              <a:buNone/>
            </a:pPr>
            <a:r>
              <a:rPr lang="tr-TR" sz="1200" b="0" i="0" u="none" strike="noStrike" baseline="0" dirty="0">
                <a:solidFill>
                  <a:srgbClr val="000000"/>
                </a:solidFill>
                <a:latin typeface="Courier New" panose="02070309020205020404" pitchFamily="49" charset="0"/>
              </a:rPr>
              <a:t>            quiver(b_s_1(round(p/dt+1),i),b_s_2(round(p/dt+1),i), 0.01*bb_v_x(round(p/dt+1),i) ,0.01*bb_v_y(round(p/dt+1),i), </a:t>
            </a:r>
            <a:r>
              <a:rPr lang="tr-TR" sz="1200" b="0" i="0" u="none" strike="noStrike" baseline="0" dirty="0">
                <a:solidFill>
                  <a:srgbClr val="AA04F9"/>
                </a:solidFill>
                <a:latin typeface="Courier New" panose="02070309020205020404" pitchFamily="49" charset="0"/>
              </a:rPr>
              <a:t>'linewidth'</a:t>
            </a:r>
            <a:r>
              <a:rPr lang="tr-TR" sz="1200" b="0" i="0" u="none" strike="noStrike" baseline="0" dirty="0">
                <a:solidFill>
                  <a:srgbClr val="000000"/>
                </a:solidFill>
                <a:latin typeface="Courier New" panose="02070309020205020404" pitchFamily="49" charset="0"/>
              </a:rPr>
              <a:t>,2);</a:t>
            </a:r>
          </a:p>
          <a:p>
            <a:pPr marL="0" indent="0">
              <a:buNone/>
            </a:pPr>
            <a:r>
              <a:rPr lang="tr-TR" sz="1200" b="0" i="0" u="none" strike="noStrike" baseline="0" dirty="0">
                <a:solidFill>
                  <a:srgbClr val="000000"/>
                </a:solidFill>
                <a:latin typeface="Courier New" panose="02070309020205020404" pitchFamily="49" charset="0"/>
              </a:rPr>
              <a:t>        </a:t>
            </a:r>
            <a:r>
              <a:rPr lang="tr-TR" sz="1200" b="0" i="0" u="none" strike="noStrike" baseline="0" dirty="0">
                <a:solidFill>
                  <a:srgbClr val="0E00FF"/>
                </a:solidFill>
                <a:latin typeface="Courier New" panose="02070309020205020404" pitchFamily="49" charset="0"/>
              </a:rPr>
              <a:t>end</a:t>
            </a:r>
          </a:p>
          <a:p>
            <a:pPr marL="0" indent="0">
              <a:buNone/>
            </a:pPr>
            <a:r>
              <a:rPr lang="tr-TR" sz="1200" b="0" i="0" u="none" strike="noStrike" baseline="0" dirty="0">
                <a:solidFill>
                  <a:srgbClr val="000000"/>
                </a:solidFill>
                <a:latin typeface="Courier New" panose="02070309020205020404" pitchFamily="49" charset="0"/>
              </a:rPr>
              <a:t>    </a:t>
            </a:r>
            <a:r>
              <a:rPr lang="tr-TR" sz="1200" b="0" i="0" u="none" strike="noStrike" baseline="0" dirty="0">
                <a:solidFill>
                  <a:srgbClr val="0E00FF"/>
                </a:solidFill>
                <a:latin typeface="Courier New" panose="02070309020205020404" pitchFamily="49" charset="0"/>
              </a:rPr>
              <a:t>end</a:t>
            </a:r>
          </a:p>
          <a:p>
            <a:pPr marL="0" indent="0">
              <a:buNone/>
            </a:pPr>
            <a:r>
              <a:rPr lang="tr-TR" sz="1200" b="0" i="0" u="none" strike="noStrike" baseline="0" dirty="0">
                <a:solidFill>
                  <a:srgbClr val="000000"/>
                </a:solidFill>
                <a:latin typeface="Courier New" panose="02070309020205020404" pitchFamily="49" charset="0"/>
              </a:rPr>
              <a:t>    hold </a:t>
            </a:r>
            <a:r>
              <a:rPr lang="tr-TR" sz="1200" b="0" i="0" u="none" strike="noStrike" baseline="0" dirty="0">
                <a:solidFill>
                  <a:srgbClr val="AA04F9"/>
                </a:solidFill>
                <a:latin typeface="Courier New" panose="02070309020205020404" pitchFamily="49" charset="0"/>
              </a:rPr>
              <a:t>off</a:t>
            </a:r>
          </a:p>
          <a:p>
            <a:pPr marL="0" indent="0">
              <a:buNone/>
            </a:pPr>
            <a:r>
              <a:rPr lang="tr-TR" sz="1200" b="0" i="0" u="none" strike="noStrike" baseline="0" dirty="0">
                <a:solidFill>
                  <a:srgbClr val="000000"/>
                </a:solidFill>
                <a:latin typeface="Courier New" panose="02070309020205020404" pitchFamily="49" charset="0"/>
              </a:rPr>
              <a:t>    </a:t>
            </a:r>
            <a:r>
              <a:rPr lang="tr-TR" sz="1200" b="0" i="0" u="none" strike="noStrike" baseline="0" dirty="0">
                <a:solidFill>
                  <a:srgbClr val="0E00FF"/>
                </a:solidFill>
                <a:latin typeface="Courier New" panose="02070309020205020404" pitchFamily="49" charset="0"/>
              </a:rPr>
              <a:t>if</a:t>
            </a:r>
            <a:r>
              <a:rPr lang="tr-TR" sz="1200" b="0" i="0" u="none" strike="noStrike" baseline="0" dirty="0">
                <a:solidFill>
                  <a:srgbClr val="000000"/>
                </a:solidFill>
                <a:latin typeface="Courier New" panose="02070309020205020404" pitchFamily="49" charset="0"/>
              </a:rPr>
              <a:t> mod(p,dt*sp)==0</a:t>
            </a:r>
          </a:p>
          <a:p>
            <a:pPr marL="0" indent="0">
              <a:buNone/>
            </a:pPr>
            <a:r>
              <a:rPr lang="tr-TR" sz="1200" b="0" i="0" u="none" strike="noStrike" baseline="0" dirty="0">
                <a:solidFill>
                  <a:srgbClr val="000000"/>
                </a:solidFill>
                <a:latin typeface="Courier New" panose="02070309020205020404" pitchFamily="49" charset="0"/>
              </a:rPr>
              <a:t>         pause(0.0000000001)</a:t>
            </a:r>
          </a:p>
          <a:p>
            <a:pPr marL="0" indent="0">
              <a:buNone/>
            </a:pPr>
            <a:r>
              <a:rPr lang="tr-TR" sz="1200" b="0" i="0" u="none" strike="noStrike" baseline="0" dirty="0">
                <a:solidFill>
                  <a:srgbClr val="000000"/>
                </a:solidFill>
                <a:latin typeface="Courier New" panose="02070309020205020404" pitchFamily="49" charset="0"/>
              </a:rPr>
              <a:t>    </a:t>
            </a:r>
            <a:r>
              <a:rPr lang="tr-TR" sz="1200" b="0" i="0" u="none" strike="noStrike" baseline="0" dirty="0">
                <a:solidFill>
                  <a:srgbClr val="0E00FF"/>
                </a:solidFill>
                <a:latin typeface="Courier New" panose="02070309020205020404" pitchFamily="49" charset="0"/>
              </a:rPr>
              <a:t>end</a:t>
            </a:r>
          </a:p>
          <a:p>
            <a:pPr marL="0" indent="0">
              <a:buNone/>
            </a:pPr>
            <a:r>
              <a:rPr lang="tr-TR" sz="1200" b="0" i="0" u="none" strike="noStrike" baseline="0" dirty="0">
                <a:solidFill>
                  <a:srgbClr val="0E00FF"/>
                </a:solidFill>
                <a:latin typeface="Courier New" panose="02070309020205020404" pitchFamily="49" charset="0"/>
              </a:rPr>
              <a:t>end</a:t>
            </a:r>
          </a:p>
        </p:txBody>
      </p:sp>
    </p:spTree>
    <p:extLst>
      <p:ext uri="{BB962C8B-B14F-4D97-AF65-F5344CB8AC3E}">
        <p14:creationId xmlns:p14="http://schemas.microsoft.com/office/powerpoint/2010/main" val="39787342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E44462F-16CD-4988-9243-8C0F4BAF39A3}"/>
              </a:ext>
            </a:extLst>
          </p:cNvPr>
          <p:cNvSpPr>
            <a:spLocks noGrp="1"/>
          </p:cNvSpPr>
          <p:nvPr>
            <p:ph idx="1"/>
          </p:nvPr>
        </p:nvSpPr>
        <p:spPr>
          <a:xfrm>
            <a:off x="273050" y="762000"/>
            <a:ext cx="11645900" cy="5334000"/>
          </a:xfrm>
        </p:spPr>
        <p:txBody>
          <a:bodyPr numCol="2" spcCol="1080000">
            <a:noAutofit/>
          </a:bodyPr>
          <a:lstStyle/>
          <a:p>
            <a:pPr marL="0" indent="0">
              <a:buNone/>
            </a:pPr>
            <a:r>
              <a:rPr lang="en-US" sz="1800" b="0" i="0" u="none" strike="noStrike" baseline="0" dirty="0">
                <a:solidFill>
                  <a:srgbClr val="028009"/>
                </a:solidFill>
                <a:latin typeface="Courier New" panose="02070309020205020404" pitchFamily="49" charset="0"/>
              </a:rPr>
              <a:t>%% To plot total energy in the system</a:t>
            </a:r>
          </a:p>
          <a:p>
            <a:pPr marL="0" indent="0">
              <a:buNone/>
            </a:pPr>
            <a:r>
              <a:rPr lang="tr-TR" sz="1800" b="0" i="0" u="none" strike="noStrike" baseline="0" dirty="0">
                <a:solidFill>
                  <a:srgbClr val="000000"/>
                </a:solidFill>
                <a:latin typeface="Courier New" panose="02070309020205020404" pitchFamily="49" charset="0"/>
              </a:rPr>
              <a:t>figure(2)</a:t>
            </a:r>
          </a:p>
          <a:p>
            <a:pPr marL="0" indent="0">
              <a:buNone/>
            </a:pPr>
            <a:r>
              <a:rPr lang="tr-TR" sz="1800" b="0" i="0" u="none" strike="noStrike" baseline="0" dirty="0">
                <a:solidFill>
                  <a:srgbClr val="000000"/>
                </a:solidFill>
                <a:latin typeface="Courier New" panose="02070309020205020404" pitchFamily="49" charset="0"/>
              </a:rPr>
              <a:t>subplot(2,1,1);</a:t>
            </a:r>
          </a:p>
          <a:p>
            <a:pPr marL="0" indent="0">
              <a:buNone/>
            </a:pPr>
            <a:r>
              <a:rPr lang="nb-NO" sz="1800" b="0" i="0" u="none" strike="noStrike" baseline="0" dirty="0">
                <a:solidFill>
                  <a:srgbClr val="000000"/>
                </a:solidFill>
                <a:latin typeface="Courier New" panose="02070309020205020404" pitchFamily="49" charset="0"/>
              </a:rPr>
              <a:t>ener=0.5*(M.*(bb_v_x.^2+bb_v_y.^2));</a:t>
            </a:r>
          </a:p>
          <a:p>
            <a:pPr marL="0" indent="0">
              <a:buNone/>
            </a:pPr>
            <a:r>
              <a:rPr lang="en-US" sz="1800" b="0" i="0" u="none" strike="noStrike" baseline="0" dirty="0">
                <a:solidFill>
                  <a:srgbClr val="000000"/>
                </a:solidFill>
                <a:latin typeface="Courier New" panose="02070309020205020404" pitchFamily="49" charset="0"/>
              </a:rPr>
              <a:t>plot(fps, data(:,1),</a:t>
            </a:r>
            <a:r>
              <a:rPr lang="en-US" sz="1800" b="0" i="0" u="none" strike="noStrike" baseline="0" dirty="0">
                <a:solidFill>
                  <a:srgbClr val="AA04F9"/>
                </a:solidFill>
                <a:latin typeface="Courier New" panose="02070309020205020404" pitchFamily="49" charset="0"/>
              </a:rPr>
              <a:t>"linewidth"</a:t>
            </a:r>
            <a:r>
              <a:rPr lang="en-US" sz="1800" b="0" i="0" u="none" strike="noStrike" baseline="0" dirty="0">
                <a:solidFill>
                  <a:srgbClr val="000000"/>
                </a:solidFill>
                <a:latin typeface="Courier New" panose="02070309020205020404" pitchFamily="49" charset="0"/>
              </a:rPr>
              <a:t>,3)</a:t>
            </a:r>
          </a:p>
          <a:p>
            <a:pPr marL="0" indent="0">
              <a:buNone/>
            </a:pPr>
            <a:r>
              <a:rPr lang="tr-TR" sz="1800" b="0" i="0" u="none" strike="noStrike" baseline="0" dirty="0">
                <a:solidFill>
                  <a:srgbClr val="000000"/>
                </a:solidFill>
                <a:latin typeface="Courier New" panose="02070309020205020404" pitchFamily="49" charset="0"/>
              </a:rPr>
              <a:t>hold </a:t>
            </a:r>
            <a:r>
              <a:rPr lang="tr-TR" sz="1800" b="0" i="0" u="none" strike="noStrike" baseline="0" dirty="0">
                <a:solidFill>
                  <a:srgbClr val="AA04F9"/>
                </a:solidFill>
                <a:latin typeface="Courier New" panose="02070309020205020404" pitchFamily="49" charset="0"/>
              </a:rPr>
              <a:t>on</a:t>
            </a:r>
          </a:p>
          <a:p>
            <a:pPr marL="0" indent="0">
              <a:buNone/>
            </a:pPr>
            <a:r>
              <a:rPr lang="tr-TR" sz="1800" b="0" i="0" u="none" strike="noStrike" baseline="0" dirty="0">
                <a:solidFill>
                  <a:srgbClr val="000000"/>
                </a:solidFill>
                <a:latin typeface="Courier New" panose="02070309020205020404" pitchFamily="49" charset="0"/>
              </a:rPr>
              <a:t>txt_legend=</a:t>
            </a:r>
            <a:r>
              <a:rPr lang="tr-TR" sz="1800" b="0" i="0" u="none" strike="noStrike" baseline="0" dirty="0">
                <a:solidFill>
                  <a:srgbClr val="AA04F9"/>
                </a:solidFill>
                <a:latin typeface="Courier New" panose="02070309020205020404" pitchFamily="49" charset="0"/>
              </a:rPr>
              <a:t>"Total Energy"</a:t>
            </a:r>
            <a:r>
              <a:rPr lang="tr-TR" sz="1800" b="0" i="0" u="none" strike="noStrike" baseline="0" dirty="0">
                <a:solidFill>
                  <a:srgbClr val="000000"/>
                </a:solidFill>
                <a:latin typeface="Courier New" panose="02070309020205020404" pitchFamily="49" charset="0"/>
              </a:rPr>
              <a:t>;</a:t>
            </a:r>
          </a:p>
          <a:p>
            <a:pPr marL="0" indent="0">
              <a:buNone/>
            </a:pPr>
            <a:r>
              <a:rPr lang="tr-TR" sz="1800" b="0" i="0" u="none" strike="noStrike" baseline="0" dirty="0">
                <a:solidFill>
                  <a:srgbClr val="000000"/>
                </a:solidFill>
                <a:latin typeface="Courier New" panose="02070309020205020404" pitchFamily="49" charset="0"/>
              </a:rPr>
              <a:t>legend(txt_legend)</a:t>
            </a:r>
          </a:p>
          <a:p>
            <a:pPr marL="0" indent="0">
              <a:buNone/>
            </a:pPr>
            <a:r>
              <a:rPr lang="en-US" sz="1800" b="0" i="0" u="none" strike="noStrike" baseline="0" dirty="0">
                <a:solidFill>
                  <a:srgbClr val="000000"/>
                </a:solidFill>
                <a:latin typeface="Courier New" panose="02070309020205020404" pitchFamily="49" charset="0"/>
              </a:rPr>
              <a:t>title(</a:t>
            </a:r>
            <a:r>
              <a:rPr lang="en-US" sz="1800" b="0" i="0" u="none" strike="noStrike" baseline="0" dirty="0">
                <a:solidFill>
                  <a:srgbClr val="AA04F9"/>
                </a:solidFill>
                <a:latin typeface="Courier New" panose="02070309020205020404" pitchFamily="49" charset="0"/>
              </a:rPr>
              <a:t>"Sum of the energy of the system"</a:t>
            </a:r>
            <a:r>
              <a:rPr lang="en-US" sz="1800" b="0" i="0" u="none" strike="noStrike" baseline="0" dirty="0">
                <a:solidFill>
                  <a:srgbClr val="000000"/>
                </a:solidFill>
                <a:latin typeface="Courier New" panose="02070309020205020404" pitchFamily="49" charset="0"/>
              </a:rPr>
              <a:t>)</a:t>
            </a:r>
          </a:p>
          <a:p>
            <a:pPr marL="0" indent="0">
              <a:buNone/>
            </a:pPr>
            <a:r>
              <a:rPr lang="tr-TR" sz="1800" b="0" i="0" u="none" strike="noStrike" baseline="0" dirty="0">
                <a:solidFill>
                  <a:srgbClr val="000000"/>
                </a:solidFill>
                <a:latin typeface="Courier New" panose="02070309020205020404" pitchFamily="49" charset="0"/>
              </a:rPr>
              <a:t>xlabel(</a:t>
            </a:r>
            <a:r>
              <a:rPr lang="tr-TR" sz="1800" b="0" i="0" u="none" strike="noStrike" baseline="0" dirty="0">
                <a:solidFill>
                  <a:srgbClr val="AA04F9"/>
                </a:solidFill>
                <a:latin typeface="Courier New" panose="02070309020205020404" pitchFamily="49" charset="0"/>
              </a:rPr>
              <a:t>"Time(s)"</a:t>
            </a:r>
            <a:r>
              <a:rPr lang="tr-TR" sz="1800" b="0" i="0" u="none" strike="noStrike" baseline="0" dirty="0">
                <a:solidFill>
                  <a:srgbClr val="000000"/>
                </a:solidFill>
                <a:latin typeface="Courier New" panose="02070309020205020404" pitchFamily="49" charset="0"/>
              </a:rPr>
              <a:t>)</a:t>
            </a:r>
          </a:p>
          <a:p>
            <a:pPr marL="0" indent="0">
              <a:buNone/>
            </a:pPr>
            <a:r>
              <a:rPr lang="tr-TR" sz="1800" b="0" i="0" u="none" strike="noStrike" baseline="0" dirty="0">
                <a:solidFill>
                  <a:srgbClr val="000000"/>
                </a:solidFill>
                <a:latin typeface="Courier New" panose="02070309020205020404" pitchFamily="49" charset="0"/>
              </a:rPr>
              <a:t>ylabel(</a:t>
            </a:r>
            <a:r>
              <a:rPr lang="tr-TR" sz="1800" b="0" i="0" u="none" strike="noStrike" baseline="0" dirty="0">
                <a:solidFill>
                  <a:srgbClr val="AA04F9"/>
                </a:solidFill>
                <a:latin typeface="Courier New" panose="02070309020205020404" pitchFamily="49" charset="0"/>
              </a:rPr>
              <a:t>"Energy(J)"</a:t>
            </a:r>
            <a:r>
              <a:rPr lang="tr-TR" sz="1800" b="0" i="0" u="none" strike="noStrike" baseline="0" dirty="0">
                <a:solidFill>
                  <a:srgbClr val="000000"/>
                </a:solidFill>
                <a:latin typeface="Courier New" panose="02070309020205020404" pitchFamily="49" charset="0"/>
              </a:rPr>
              <a:t>)</a:t>
            </a:r>
          </a:p>
          <a:p>
            <a:pPr marL="0" indent="0">
              <a:buNone/>
            </a:pPr>
            <a:r>
              <a:rPr lang="pt-BR" sz="1800" b="0" i="0" u="none" strike="noStrike" baseline="0" dirty="0">
                <a:solidFill>
                  <a:srgbClr val="000000"/>
                </a:solidFill>
                <a:latin typeface="Courier New" panose="02070309020205020404" pitchFamily="49" charset="0"/>
              </a:rPr>
              <a:t>axis([0 1 0 120])</a:t>
            </a:r>
          </a:p>
          <a:p>
            <a:pPr marL="0" indent="0">
              <a:buNone/>
            </a:pPr>
            <a:r>
              <a:rPr lang="tr-TR" sz="1800" b="0" i="0" u="none" strike="noStrike" baseline="0" dirty="0">
                <a:solidFill>
                  <a:srgbClr val="000000"/>
                </a:solidFill>
                <a:latin typeface="Courier New" panose="02070309020205020404" pitchFamily="49" charset="0"/>
              </a:rPr>
              <a:t>grid </a:t>
            </a:r>
            <a:r>
              <a:rPr lang="tr-TR" sz="1800" b="0" i="0" u="none" strike="noStrike" baseline="0" dirty="0">
                <a:solidFill>
                  <a:srgbClr val="AA04F9"/>
                </a:solidFill>
                <a:latin typeface="Courier New" panose="02070309020205020404" pitchFamily="49" charset="0"/>
              </a:rPr>
              <a:t>on</a:t>
            </a:r>
          </a:p>
          <a:p>
            <a:pPr marL="0" indent="0">
              <a:buNone/>
            </a:pPr>
            <a:endParaRPr lang="tr-TR" sz="1800" b="0" i="0" u="none" strike="noStrike" baseline="0" dirty="0">
              <a:solidFill>
                <a:srgbClr val="028009"/>
              </a:solidFill>
              <a:latin typeface="Courier New" panose="02070309020205020404" pitchFamily="49" charset="0"/>
            </a:endParaRPr>
          </a:p>
          <a:p>
            <a:pPr marL="0" indent="0">
              <a:buNone/>
            </a:pPr>
            <a:endParaRPr lang="tr-TR" sz="1800" dirty="0">
              <a:solidFill>
                <a:srgbClr val="028009"/>
              </a:solidFill>
              <a:latin typeface="Courier New" panose="02070309020205020404" pitchFamily="49" charset="0"/>
            </a:endParaRPr>
          </a:p>
          <a:p>
            <a:pPr marL="0" indent="0">
              <a:buNone/>
            </a:pPr>
            <a:r>
              <a:rPr lang="en-US" sz="1800" b="0" i="0" u="none" strike="noStrike" baseline="0" dirty="0">
                <a:solidFill>
                  <a:srgbClr val="028009"/>
                </a:solidFill>
                <a:latin typeface="Courier New" panose="02070309020205020404" pitchFamily="49" charset="0"/>
              </a:rPr>
              <a:t>%% To plot energy values of each objects</a:t>
            </a:r>
            <a:r>
              <a:rPr lang="tr-TR" sz="1800" b="0" i="0" u="none" strike="noStrike" baseline="0" dirty="0">
                <a:solidFill>
                  <a:srgbClr val="028009"/>
                </a:solidFill>
                <a:latin typeface="Courier New" panose="02070309020205020404" pitchFamily="49" charset="0"/>
              </a:rPr>
              <a:t> </a:t>
            </a:r>
          </a:p>
          <a:p>
            <a:pPr marL="0" indent="0">
              <a:buNone/>
            </a:pPr>
            <a:r>
              <a:rPr lang="tr-TR" sz="1800" b="0" i="0" u="none" strike="noStrike" baseline="0" dirty="0">
                <a:solidFill>
                  <a:srgbClr val="000000"/>
                </a:solidFill>
                <a:latin typeface="Courier New" panose="02070309020205020404" pitchFamily="49" charset="0"/>
              </a:rPr>
              <a:t>subplot(2,1,2);</a:t>
            </a:r>
          </a:p>
          <a:p>
            <a:pPr marL="0" indent="0">
              <a:buNone/>
            </a:pPr>
            <a:r>
              <a:rPr lang="tr-TR" sz="1800" b="0" i="0" u="none" strike="noStrike" baseline="0" dirty="0">
                <a:solidFill>
                  <a:srgbClr val="000000"/>
                </a:solidFill>
                <a:latin typeface="Courier New" panose="02070309020205020404" pitchFamily="49" charset="0"/>
              </a:rPr>
              <a:t>hold </a:t>
            </a:r>
            <a:r>
              <a:rPr lang="tr-TR" sz="1800" b="0" i="0" u="none" strike="noStrike" baseline="0" dirty="0">
                <a:solidFill>
                  <a:srgbClr val="AA04F9"/>
                </a:solidFill>
                <a:latin typeface="Courier New" panose="02070309020205020404" pitchFamily="49" charset="0"/>
              </a:rPr>
              <a:t>on</a:t>
            </a:r>
            <a:r>
              <a:rPr lang="tr-TR" sz="1800" b="0" i="0" u="none" strike="noStrike" baseline="0" dirty="0">
                <a:solidFill>
                  <a:srgbClr val="000000"/>
                </a:solidFill>
                <a:latin typeface="Courier New" panose="02070309020205020404" pitchFamily="49" charset="0"/>
              </a:rPr>
              <a:t>, grid </a:t>
            </a:r>
            <a:r>
              <a:rPr lang="tr-TR" sz="1800" b="0" i="0" u="none" strike="noStrike" baseline="0" dirty="0">
                <a:solidFill>
                  <a:srgbClr val="AA04F9"/>
                </a:solidFill>
                <a:latin typeface="Courier New" panose="02070309020205020404" pitchFamily="49" charset="0"/>
              </a:rPr>
              <a:t>on</a:t>
            </a:r>
          </a:p>
          <a:p>
            <a:pPr marL="0" indent="0">
              <a:buNone/>
            </a:pPr>
            <a:r>
              <a:rPr lang="en-US" sz="1800" b="0" i="0" u="none" strike="noStrike" baseline="0" dirty="0">
                <a:solidFill>
                  <a:srgbClr val="000000"/>
                </a:solidFill>
                <a:latin typeface="Courier New" panose="02070309020205020404" pitchFamily="49" charset="0"/>
              </a:rPr>
              <a:t>plot(fps, data(:,1),</a:t>
            </a:r>
            <a:r>
              <a:rPr lang="en-US" sz="1800" b="0" i="0" u="none" strike="noStrike" baseline="0" dirty="0">
                <a:solidFill>
                  <a:srgbClr val="AA04F9"/>
                </a:solidFill>
                <a:latin typeface="Courier New" panose="02070309020205020404" pitchFamily="49" charset="0"/>
              </a:rPr>
              <a:t>"linewidth"</a:t>
            </a:r>
            <a:r>
              <a:rPr lang="en-US" sz="1800" b="0" i="0" u="none" strike="noStrike" baseline="0" dirty="0">
                <a:solidFill>
                  <a:srgbClr val="000000"/>
                </a:solidFill>
                <a:latin typeface="Courier New" panose="02070309020205020404" pitchFamily="49" charset="0"/>
              </a:rPr>
              <a:t>,3)</a:t>
            </a:r>
          </a:p>
          <a:p>
            <a:pPr marL="0" indent="0">
              <a:buNone/>
            </a:pPr>
            <a:r>
              <a:rPr lang="tr-TR" sz="1800" b="0" i="0" u="none" strike="noStrike" baseline="0" dirty="0">
                <a:solidFill>
                  <a:srgbClr val="0E00FF"/>
                </a:solidFill>
                <a:latin typeface="Courier New" panose="02070309020205020404" pitchFamily="49" charset="0"/>
              </a:rPr>
              <a:t>for</a:t>
            </a:r>
            <a:r>
              <a:rPr lang="tr-TR" sz="1800" b="0" i="0" u="none" strike="noStrike" baseline="0" dirty="0">
                <a:solidFill>
                  <a:srgbClr val="000000"/>
                </a:solidFill>
                <a:latin typeface="Courier New" panose="02070309020205020404" pitchFamily="49" charset="0"/>
              </a:rPr>
              <a:t> i=[1:N]</a:t>
            </a:r>
          </a:p>
          <a:p>
            <a:pPr marL="0" indent="0">
              <a:buNone/>
            </a:pPr>
            <a:r>
              <a:rPr lang="tr-TR" sz="1800" b="0" i="0" u="none" strike="noStrike" baseline="0" dirty="0">
                <a:solidFill>
                  <a:srgbClr val="000000"/>
                </a:solidFill>
                <a:latin typeface="Courier New" panose="02070309020205020404" pitchFamily="49" charset="0"/>
              </a:rPr>
              <a:t>    plot(fps,ener(:,i),</a:t>
            </a:r>
            <a:r>
              <a:rPr lang="tr-TR" sz="1800" b="0" i="0" u="none" strike="noStrike" baseline="0" dirty="0">
                <a:solidFill>
                  <a:srgbClr val="AA04F9"/>
                </a:solidFill>
                <a:latin typeface="Courier New" panose="02070309020205020404" pitchFamily="49" charset="0"/>
              </a:rPr>
              <a:t>"linewidth"</a:t>
            </a:r>
            <a:r>
              <a:rPr lang="tr-TR" sz="1800" b="0" i="0" u="none" strike="noStrike" baseline="0" dirty="0">
                <a:solidFill>
                  <a:srgbClr val="000000"/>
                </a:solidFill>
                <a:latin typeface="Courier New" panose="02070309020205020404" pitchFamily="49" charset="0"/>
              </a:rPr>
              <a:t>,3)</a:t>
            </a:r>
          </a:p>
          <a:p>
            <a:pPr marL="0" indent="0">
              <a:buNone/>
            </a:pPr>
            <a:r>
              <a:rPr lang="en-US" sz="1800" b="0" i="0" u="none" strike="noStrike" baseline="0" dirty="0">
                <a:solidFill>
                  <a:srgbClr val="000000"/>
                </a:solidFill>
                <a:latin typeface="Courier New" panose="02070309020205020404" pitchFamily="49" charset="0"/>
              </a:rPr>
              <a:t>    </a:t>
            </a:r>
            <a:r>
              <a:rPr lang="en-US" sz="1800" b="0" i="0" u="none" strike="noStrike" baseline="0" dirty="0" err="1">
                <a:solidFill>
                  <a:srgbClr val="000000"/>
                </a:solidFill>
                <a:latin typeface="Courier New" panose="02070309020205020404" pitchFamily="49" charset="0"/>
              </a:rPr>
              <a:t>txt_legend</a:t>
            </a:r>
            <a:r>
              <a:rPr lang="en-US" sz="1800" b="0" i="0" u="none" strike="noStrike" baseline="0" dirty="0">
                <a:solidFill>
                  <a:srgbClr val="000000"/>
                </a:solidFill>
                <a:latin typeface="Courier New" panose="02070309020205020404" pitchFamily="49" charset="0"/>
              </a:rPr>
              <a:t>(i+1)={</a:t>
            </a:r>
            <a:r>
              <a:rPr lang="en-US" sz="1800" b="0" i="0" u="none" strike="noStrike" baseline="0" dirty="0">
                <a:solidFill>
                  <a:srgbClr val="AA04F9"/>
                </a:solidFill>
                <a:latin typeface="Courier New" panose="02070309020205020404" pitchFamily="49" charset="0"/>
              </a:rPr>
              <a:t>"Object "</a:t>
            </a:r>
            <a:r>
              <a:rPr lang="en-US" sz="1800" b="0" i="0" u="none" strike="noStrike" baseline="0" dirty="0">
                <a:solidFill>
                  <a:srgbClr val="000000"/>
                </a:solidFill>
                <a:latin typeface="Courier New" panose="02070309020205020404" pitchFamily="49" charset="0"/>
              </a:rPr>
              <a:t> + </a:t>
            </a:r>
            <a:r>
              <a:rPr lang="en-US" sz="1800" b="0" i="0" u="none" strike="noStrike" baseline="0" dirty="0" err="1">
                <a:solidFill>
                  <a:srgbClr val="000000"/>
                </a:solidFill>
                <a:latin typeface="Courier New" panose="02070309020205020404" pitchFamily="49" charset="0"/>
              </a:rPr>
              <a:t>i</a:t>
            </a:r>
            <a:r>
              <a:rPr lang="en-US" sz="1800" b="0" i="0" u="none" strike="noStrike" baseline="0" dirty="0">
                <a:solidFill>
                  <a:srgbClr val="000000"/>
                </a:solidFill>
                <a:latin typeface="Courier New" panose="02070309020205020404" pitchFamily="49" charset="0"/>
              </a:rPr>
              <a:t>};</a:t>
            </a:r>
          </a:p>
          <a:p>
            <a:pPr marL="0" indent="0">
              <a:buNone/>
            </a:pPr>
            <a:r>
              <a:rPr lang="tr-TR" sz="1800" b="0" i="0" u="none" strike="noStrike" baseline="0" dirty="0">
                <a:solidFill>
                  <a:srgbClr val="0E00FF"/>
                </a:solidFill>
                <a:latin typeface="Courier New" panose="02070309020205020404" pitchFamily="49" charset="0"/>
              </a:rPr>
              <a:t>end</a:t>
            </a:r>
          </a:p>
          <a:p>
            <a:pPr marL="0" indent="0">
              <a:buNone/>
            </a:pPr>
            <a:r>
              <a:rPr lang="en-US" sz="1800" b="0" i="0" u="none" strike="noStrike" baseline="0" dirty="0">
                <a:solidFill>
                  <a:srgbClr val="000000"/>
                </a:solidFill>
                <a:latin typeface="Courier New" panose="02070309020205020404" pitchFamily="49" charset="0"/>
              </a:rPr>
              <a:t>title(</a:t>
            </a:r>
            <a:r>
              <a:rPr lang="en-US" sz="1800" b="0" i="0" u="none" strike="noStrike" baseline="0" dirty="0">
                <a:solidFill>
                  <a:srgbClr val="AA04F9"/>
                </a:solidFill>
                <a:latin typeface="Courier New" panose="02070309020205020404" pitchFamily="49" charset="0"/>
              </a:rPr>
              <a:t>"Energy Values of "</a:t>
            </a:r>
            <a:r>
              <a:rPr lang="en-US" sz="1800" b="0" i="0" u="none" strike="noStrike" baseline="0" dirty="0">
                <a:solidFill>
                  <a:srgbClr val="000000"/>
                </a:solidFill>
                <a:latin typeface="Courier New" panose="02070309020205020404" pitchFamily="49" charset="0"/>
              </a:rPr>
              <a:t>+N+ </a:t>
            </a:r>
            <a:r>
              <a:rPr lang="en-US" sz="1800" b="0" i="0" u="none" strike="noStrike" baseline="0" dirty="0">
                <a:solidFill>
                  <a:srgbClr val="AA04F9"/>
                </a:solidFill>
                <a:latin typeface="Courier New" panose="02070309020205020404" pitchFamily="49" charset="0"/>
              </a:rPr>
              <a:t>" Object"</a:t>
            </a:r>
            <a:r>
              <a:rPr lang="en-US" sz="1800" b="0" i="0" u="none" strike="noStrike" baseline="0" dirty="0">
                <a:solidFill>
                  <a:srgbClr val="000000"/>
                </a:solidFill>
                <a:latin typeface="Courier New" panose="02070309020205020404" pitchFamily="49" charset="0"/>
              </a:rPr>
              <a:t>)</a:t>
            </a:r>
          </a:p>
          <a:p>
            <a:pPr marL="0" indent="0">
              <a:buNone/>
            </a:pPr>
            <a:r>
              <a:rPr lang="tr-TR" sz="1800" b="0" i="0" u="none" strike="noStrike" baseline="0" dirty="0">
                <a:solidFill>
                  <a:srgbClr val="000000"/>
                </a:solidFill>
                <a:latin typeface="Courier New" panose="02070309020205020404" pitchFamily="49" charset="0"/>
              </a:rPr>
              <a:t>legend(txt_legend)</a:t>
            </a:r>
          </a:p>
          <a:p>
            <a:pPr marL="0" indent="0">
              <a:buNone/>
            </a:pPr>
            <a:r>
              <a:rPr lang="tr-TR" sz="1800" b="0" i="0" u="none" strike="noStrike" baseline="0" dirty="0">
                <a:solidFill>
                  <a:srgbClr val="000000"/>
                </a:solidFill>
                <a:latin typeface="Courier New" panose="02070309020205020404" pitchFamily="49" charset="0"/>
              </a:rPr>
              <a:t>xlabel(</a:t>
            </a:r>
            <a:r>
              <a:rPr lang="tr-TR" sz="1800" b="0" i="0" u="none" strike="noStrike" baseline="0" dirty="0">
                <a:solidFill>
                  <a:srgbClr val="AA04F9"/>
                </a:solidFill>
                <a:latin typeface="Courier New" panose="02070309020205020404" pitchFamily="49" charset="0"/>
              </a:rPr>
              <a:t>"Time(s)"</a:t>
            </a:r>
            <a:r>
              <a:rPr lang="tr-TR" sz="1800" b="0" i="0" u="none" strike="noStrike" baseline="0" dirty="0">
                <a:solidFill>
                  <a:srgbClr val="000000"/>
                </a:solidFill>
                <a:latin typeface="Courier New" panose="02070309020205020404" pitchFamily="49" charset="0"/>
              </a:rPr>
              <a:t>)</a:t>
            </a:r>
          </a:p>
          <a:p>
            <a:pPr marL="0" indent="0">
              <a:buNone/>
            </a:pPr>
            <a:r>
              <a:rPr lang="tr-TR" sz="1800" b="0" i="0" u="none" strike="noStrike" baseline="0" dirty="0">
                <a:solidFill>
                  <a:srgbClr val="000000"/>
                </a:solidFill>
                <a:latin typeface="Courier New" panose="02070309020205020404" pitchFamily="49" charset="0"/>
              </a:rPr>
              <a:t>ylabel(</a:t>
            </a:r>
            <a:r>
              <a:rPr lang="tr-TR" sz="1800" b="0" i="0" u="none" strike="noStrike" baseline="0" dirty="0">
                <a:solidFill>
                  <a:srgbClr val="AA04F9"/>
                </a:solidFill>
                <a:latin typeface="Courier New" panose="02070309020205020404" pitchFamily="49" charset="0"/>
              </a:rPr>
              <a:t>"Energy(J)"</a:t>
            </a:r>
            <a:r>
              <a:rPr lang="tr-TR" sz="1800" b="0" i="0" u="none" strike="noStrike" baseline="0" dirty="0">
                <a:solidFill>
                  <a:srgbClr val="000000"/>
                </a:solidFill>
                <a:latin typeface="Courier New" panose="02070309020205020404" pitchFamily="49" charset="0"/>
              </a:rPr>
              <a:t>)</a:t>
            </a:r>
          </a:p>
          <a:p>
            <a:pPr marL="0" indent="0">
              <a:buNone/>
            </a:pPr>
            <a:r>
              <a:rPr lang="tr-TR" sz="1800" b="0" i="0" u="none" strike="noStrike" baseline="0" dirty="0">
                <a:solidFill>
                  <a:srgbClr val="000000"/>
                </a:solidFill>
                <a:latin typeface="Courier New" panose="02070309020205020404" pitchFamily="49" charset="0"/>
              </a:rPr>
              <a:t>axis </a:t>
            </a:r>
            <a:r>
              <a:rPr lang="tr-TR" sz="1800" b="0" i="0" u="none" strike="noStrike" baseline="0" dirty="0">
                <a:solidFill>
                  <a:srgbClr val="AA04F9"/>
                </a:solidFill>
                <a:latin typeface="Courier New" panose="02070309020205020404" pitchFamily="49" charset="0"/>
              </a:rPr>
              <a:t>auto</a:t>
            </a:r>
          </a:p>
          <a:p>
            <a:pPr marL="0" indent="0">
              <a:buNone/>
            </a:pPr>
            <a:endParaRPr lang="tr-TR" sz="1800" b="0" i="0" u="none" strike="noStrike" baseline="0" dirty="0">
              <a:solidFill>
                <a:srgbClr val="AA04F9"/>
              </a:solidFill>
              <a:latin typeface="Courier New" panose="02070309020205020404" pitchFamily="49" charset="0"/>
            </a:endParaRPr>
          </a:p>
        </p:txBody>
      </p:sp>
    </p:spTree>
    <p:extLst>
      <p:ext uri="{BB962C8B-B14F-4D97-AF65-F5344CB8AC3E}">
        <p14:creationId xmlns:p14="http://schemas.microsoft.com/office/powerpoint/2010/main" val="26850421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E6CFD-CC9B-43F2-821E-E9DEE5E503E8}"/>
              </a:ext>
            </a:extLst>
          </p:cNvPr>
          <p:cNvSpPr>
            <a:spLocks noGrp="1"/>
          </p:cNvSpPr>
          <p:nvPr>
            <p:ph type="title"/>
          </p:nvPr>
        </p:nvSpPr>
        <p:spPr/>
        <p:txBody>
          <a:bodyPr/>
          <a:lstStyle/>
          <a:p>
            <a:r>
              <a:rPr lang="tr-TR" dirty="0"/>
              <a:t>Coefficient of Restitution (0&lt;=e&lt;=1)</a:t>
            </a:r>
          </a:p>
        </p:txBody>
      </p:sp>
      <p:sp>
        <p:nvSpPr>
          <p:cNvPr id="3" name="Content Placeholder 2">
            <a:extLst>
              <a:ext uri="{FF2B5EF4-FFF2-40B4-BE49-F238E27FC236}">
                <a16:creationId xmlns:a16="http://schemas.microsoft.com/office/drawing/2014/main" id="{C6401F4D-51D4-4D00-8020-567D82BB016E}"/>
              </a:ext>
            </a:extLst>
          </p:cNvPr>
          <p:cNvSpPr>
            <a:spLocks noGrp="1"/>
          </p:cNvSpPr>
          <p:nvPr>
            <p:ph idx="1"/>
          </p:nvPr>
        </p:nvSpPr>
        <p:spPr>
          <a:xfrm>
            <a:off x="838200" y="1444487"/>
            <a:ext cx="10515600" cy="4732476"/>
          </a:xfrm>
        </p:spPr>
        <p:txBody>
          <a:bodyPr>
            <a:normAutofit lnSpcReduction="10000"/>
          </a:bodyPr>
          <a:lstStyle/>
          <a:p>
            <a:pPr algn="just"/>
            <a:r>
              <a:rPr lang="tr-TR" dirty="0"/>
              <a:t>Coefficient of restitution indicates the ratio of the final to initial relative velocity between two objects that collide[1]. If it equals to 1, then the collision is perfectly elastic. It also indicates the ratio of kinetic energy conserved[1].</a:t>
            </a:r>
          </a:p>
          <a:p>
            <a:pPr algn="just"/>
            <a:r>
              <a:rPr lang="tr-TR" dirty="0"/>
              <a:t>In real case, the value is always less than 1, due to the lost energy, which are heat, rotational kinetic energy, and plastic deformation[1]. </a:t>
            </a:r>
          </a:p>
          <a:p>
            <a:pPr algn="just"/>
            <a:r>
              <a:rPr lang="tr-TR" dirty="0"/>
              <a:t>For instance, coefficient of restitution of glass (borosilicate) is approximately 0.66[1].</a:t>
            </a:r>
          </a:p>
          <a:p>
            <a:pPr algn="just"/>
            <a:r>
              <a:rPr lang="tr-TR" dirty="0"/>
              <a:t>For this project, e=1 has been desired. Additionaly, different values can be assigned to the coefficient in my project. Howeveri due to the repetition problems, it works effectively in the range 0.8&lt;e&lt;1. </a:t>
            </a:r>
            <a:endParaRPr lang="tr-TR" sz="1600" dirty="0">
              <a:solidFill>
                <a:schemeClr val="bg2">
                  <a:lumMod val="50000"/>
                </a:schemeClr>
              </a:solidFill>
            </a:endParaRPr>
          </a:p>
          <a:p>
            <a:pPr marL="0" indent="0" algn="just">
              <a:buNone/>
            </a:pPr>
            <a:r>
              <a:rPr lang="tr-TR" sz="1600" dirty="0">
                <a:solidFill>
                  <a:schemeClr val="bg2">
                    <a:lumMod val="50000"/>
                  </a:schemeClr>
                </a:solidFill>
              </a:rPr>
              <a:t>[1] https://en.wikipedia.org/wiki/Coefficient_of_restitution</a:t>
            </a:r>
          </a:p>
        </p:txBody>
      </p:sp>
    </p:spTree>
    <p:extLst>
      <p:ext uri="{BB962C8B-B14F-4D97-AF65-F5344CB8AC3E}">
        <p14:creationId xmlns:p14="http://schemas.microsoft.com/office/powerpoint/2010/main" val="14559205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E6CFD-CC9B-43F2-821E-E9DEE5E503E8}"/>
              </a:ext>
            </a:extLst>
          </p:cNvPr>
          <p:cNvSpPr>
            <a:spLocks noGrp="1"/>
          </p:cNvSpPr>
          <p:nvPr>
            <p:ph type="title"/>
          </p:nvPr>
        </p:nvSpPr>
        <p:spPr/>
        <p:txBody>
          <a:bodyPr/>
          <a:lstStyle/>
          <a:p>
            <a:r>
              <a:rPr lang="tr-TR" dirty="0"/>
              <a:t>Mathematical Calculations For Collisions</a:t>
            </a:r>
          </a:p>
        </p:txBody>
      </p:sp>
      <p:sp>
        <p:nvSpPr>
          <p:cNvPr id="3" name="Content Placeholder 2">
            <a:extLst>
              <a:ext uri="{FF2B5EF4-FFF2-40B4-BE49-F238E27FC236}">
                <a16:creationId xmlns:a16="http://schemas.microsoft.com/office/drawing/2014/main" id="{C6401F4D-51D4-4D00-8020-567D82BB016E}"/>
              </a:ext>
            </a:extLst>
          </p:cNvPr>
          <p:cNvSpPr>
            <a:spLocks noGrp="1"/>
          </p:cNvSpPr>
          <p:nvPr>
            <p:ph idx="1"/>
          </p:nvPr>
        </p:nvSpPr>
        <p:spPr/>
        <p:txBody>
          <a:bodyPr>
            <a:normAutofit/>
          </a:bodyPr>
          <a:lstStyle/>
          <a:p>
            <a:pPr algn="just"/>
            <a:r>
              <a:rPr lang="tr-TR" dirty="0"/>
              <a:t>First, I have calculated the angles and rotation Normal velocities, which are the direction from the center of the first object to the second object, and Tangential velocities, which are the perpendicular to the Normal direction. Then I checked them from </a:t>
            </a:r>
            <a:r>
              <a:rPr lang="tr-TR" dirty="0">
                <a:hlinkClick r:id="rId2"/>
              </a:rPr>
              <a:t>that</a:t>
            </a:r>
            <a:r>
              <a:rPr lang="tr-TR" dirty="0"/>
              <a:t> document. </a:t>
            </a:r>
          </a:p>
          <a:p>
            <a:pPr algn="just"/>
            <a:r>
              <a:rPr lang="tr-TR" dirty="0"/>
              <a:t>I have used Oblique Impact to calculate the velocity values after collisions. </a:t>
            </a:r>
          </a:p>
          <a:p>
            <a:pPr algn="just"/>
            <a:r>
              <a:rPr lang="tr-TR" dirty="0"/>
              <a:t>The most significant point for Oblique Impact is tangential momentum values of each objects do not change after collisions. </a:t>
            </a:r>
          </a:p>
          <a:p>
            <a:pPr algn="just"/>
            <a:endParaRPr lang="tr-TR" dirty="0"/>
          </a:p>
          <a:p>
            <a:pPr algn="just"/>
            <a:endParaRPr lang="tr-TR" dirty="0"/>
          </a:p>
        </p:txBody>
      </p:sp>
    </p:spTree>
    <p:extLst>
      <p:ext uri="{BB962C8B-B14F-4D97-AF65-F5344CB8AC3E}">
        <p14:creationId xmlns:p14="http://schemas.microsoft.com/office/powerpoint/2010/main" val="36804261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Timeline&#10;&#10;Description automatically generated">
            <a:extLst>
              <a:ext uri="{FF2B5EF4-FFF2-40B4-BE49-F238E27FC236}">
                <a16:creationId xmlns:a16="http://schemas.microsoft.com/office/drawing/2014/main" id="{9F66FC61-26A6-496C-9E70-EC6EF11BF138}"/>
              </a:ext>
            </a:extLst>
          </p:cNvPr>
          <p:cNvPicPr>
            <a:picLocks noGrp="1" noChangeAspect="1"/>
          </p:cNvPicPr>
          <p:nvPr>
            <p:ph idx="1"/>
          </p:nvPr>
        </p:nvPicPr>
        <p:blipFill>
          <a:blip r:embed="rId2"/>
          <a:stretch>
            <a:fillRect/>
          </a:stretch>
        </p:blipFill>
        <p:spPr>
          <a:xfrm>
            <a:off x="2011462" y="1"/>
            <a:ext cx="8169075" cy="6188075"/>
          </a:xfrm>
          <a:prstGeom prst="rect">
            <a:avLst/>
          </a:prstGeom>
        </p:spPr>
      </p:pic>
      <p:sp>
        <p:nvSpPr>
          <p:cNvPr id="4" name="Footer Placeholder 3">
            <a:extLst>
              <a:ext uri="{FF2B5EF4-FFF2-40B4-BE49-F238E27FC236}">
                <a16:creationId xmlns:a16="http://schemas.microsoft.com/office/drawing/2014/main" id="{AA220DE5-5DDE-46B6-A767-95AB8DEC69BE}"/>
              </a:ext>
            </a:extLst>
          </p:cNvPr>
          <p:cNvSpPr>
            <a:spLocks noGrp="1"/>
          </p:cNvSpPr>
          <p:nvPr>
            <p:ph type="ftr" sz="quarter" idx="11"/>
          </p:nvPr>
        </p:nvSpPr>
        <p:spPr>
          <a:xfrm>
            <a:off x="1524001" y="6356352"/>
            <a:ext cx="9143999" cy="365125"/>
          </a:xfrm>
        </p:spPr>
        <p:txBody>
          <a:bodyPr/>
          <a:lstStyle/>
          <a:p>
            <a:r>
              <a:rPr lang="tr-TR" dirty="0"/>
              <a:t>Kwantlen Polytechnic University,</a:t>
            </a:r>
          </a:p>
          <a:p>
            <a:r>
              <a:rPr lang="tr-TR" dirty="0"/>
              <a:t>https://www.kpu.ca/sites/default/files/Faculty%20of%20Science%20%26%20Horticulture/Physics/Ch15%20-%203%20-%20Impact_0.pdf</a:t>
            </a:r>
          </a:p>
          <a:p>
            <a:r>
              <a:rPr lang="tr-TR" dirty="0"/>
              <a:t> </a:t>
            </a:r>
          </a:p>
        </p:txBody>
      </p:sp>
      <p:sp>
        <p:nvSpPr>
          <p:cNvPr id="7" name="Oval 6">
            <a:extLst>
              <a:ext uri="{FF2B5EF4-FFF2-40B4-BE49-F238E27FC236}">
                <a16:creationId xmlns:a16="http://schemas.microsoft.com/office/drawing/2014/main" id="{187B8972-6E0C-4C99-BD9B-97827EA88323}"/>
              </a:ext>
            </a:extLst>
          </p:cNvPr>
          <p:cNvSpPr/>
          <p:nvPr/>
        </p:nvSpPr>
        <p:spPr>
          <a:xfrm>
            <a:off x="3188931" y="5117993"/>
            <a:ext cx="2157274" cy="577472"/>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1350"/>
          </a:p>
        </p:txBody>
      </p:sp>
      <p:sp>
        <p:nvSpPr>
          <p:cNvPr id="8" name="TextBox 7">
            <a:extLst>
              <a:ext uri="{FF2B5EF4-FFF2-40B4-BE49-F238E27FC236}">
                <a16:creationId xmlns:a16="http://schemas.microsoft.com/office/drawing/2014/main" id="{3696FC5C-9BC8-4D63-A567-4F9A98DB0A14}"/>
              </a:ext>
            </a:extLst>
          </p:cNvPr>
          <p:cNvSpPr txBox="1"/>
          <p:nvPr/>
        </p:nvSpPr>
        <p:spPr>
          <a:xfrm>
            <a:off x="3612485" y="5710840"/>
            <a:ext cx="1310167" cy="507831"/>
          </a:xfrm>
          <a:prstGeom prst="rect">
            <a:avLst/>
          </a:prstGeom>
          <a:noFill/>
        </p:spPr>
        <p:txBody>
          <a:bodyPr wrap="none" rtlCol="0">
            <a:spAutoFit/>
          </a:bodyPr>
          <a:lstStyle/>
          <a:p>
            <a:pPr algn="ctr"/>
            <a:r>
              <a:rPr lang="tr-TR" sz="1350" dirty="0"/>
              <a:t>The most </a:t>
            </a:r>
          </a:p>
          <a:p>
            <a:pPr algn="ctr"/>
            <a:r>
              <a:rPr lang="tr-TR" sz="1350" dirty="0"/>
              <a:t>significant point</a:t>
            </a:r>
          </a:p>
        </p:txBody>
      </p:sp>
    </p:spTree>
    <p:extLst>
      <p:ext uri="{BB962C8B-B14F-4D97-AF65-F5344CB8AC3E}">
        <p14:creationId xmlns:p14="http://schemas.microsoft.com/office/powerpoint/2010/main" val="14148645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Diagram&#10;&#10;Description automatically generated">
            <a:extLst>
              <a:ext uri="{FF2B5EF4-FFF2-40B4-BE49-F238E27FC236}">
                <a16:creationId xmlns:a16="http://schemas.microsoft.com/office/drawing/2014/main" id="{D433CD1D-819C-49B4-9A5A-C39E338E619A}"/>
              </a:ext>
            </a:extLst>
          </p:cNvPr>
          <p:cNvPicPr>
            <a:picLocks noGrp="1" noChangeAspect="1"/>
          </p:cNvPicPr>
          <p:nvPr>
            <p:ph idx="1"/>
          </p:nvPr>
        </p:nvPicPr>
        <p:blipFill>
          <a:blip r:embed="rId2"/>
          <a:stretch>
            <a:fillRect/>
          </a:stretch>
        </p:blipFill>
        <p:spPr>
          <a:xfrm>
            <a:off x="1645508" y="1"/>
            <a:ext cx="8900984" cy="6586729"/>
          </a:xfrm>
          <a:prstGeom prst="rect">
            <a:avLst/>
          </a:prstGeom>
        </p:spPr>
      </p:pic>
      <p:sp>
        <p:nvSpPr>
          <p:cNvPr id="2" name="Footer Placeholder 1">
            <a:extLst>
              <a:ext uri="{FF2B5EF4-FFF2-40B4-BE49-F238E27FC236}">
                <a16:creationId xmlns:a16="http://schemas.microsoft.com/office/drawing/2014/main" id="{4C3009E3-F179-4AF0-A726-2A215E9A066E}"/>
              </a:ext>
            </a:extLst>
          </p:cNvPr>
          <p:cNvSpPr>
            <a:spLocks noGrp="1"/>
          </p:cNvSpPr>
          <p:nvPr>
            <p:ph type="ftr" sz="quarter" idx="11"/>
          </p:nvPr>
        </p:nvSpPr>
        <p:spPr>
          <a:xfrm>
            <a:off x="1524000" y="6356352"/>
            <a:ext cx="9144000" cy="365125"/>
          </a:xfrm>
        </p:spPr>
        <p:txBody>
          <a:bodyPr/>
          <a:lstStyle/>
          <a:p>
            <a:r>
              <a:rPr lang="tr-TR" dirty="0"/>
              <a:t>Kwantlen Polytechnic University, </a:t>
            </a:r>
          </a:p>
          <a:p>
            <a:r>
              <a:rPr lang="tr-TR" dirty="0"/>
              <a:t>https://www.kpu.ca/sites/default/files/Faculty%20of%20Science%20%26%20Horticulture/Physics/Ch15%20-%203%20-%20Impact_0.pdf</a:t>
            </a:r>
          </a:p>
        </p:txBody>
      </p:sp>
      <p:sp>
        <p:nvSpPr>
          <p:cNvPr id="3" name="Oval 2">
            <a:extLst>
              <a:ext uri="{FF2B5EF4-FFF2-40B4-BE49-F238E27FC236}">
                <a16:creationId xmlns:a16="http://schemas.microsoft.com/office/drawing/2014/main" id="{9C583818-77AF-470C-9942-DB0EC0B2D3CB}"/>
              </a:ext>
            </a:extLst>
          </p:cNvPr>
          <p:cNvSpPr/>
          <p:nvPr/>
        </p:nvSpPr>
        <p:spPr>
          <a:xfrm>
            <a:off x="5988484" y="3893853"/>
            <a:ext cx="3372580" cy="115204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1350"/>
          </a:p>
        </p:txBody>
      </p:sp>
      <p:sp>
        <p:nvSpPr>
          <p:cNvPr id="4" name="Oval 3">
            <a:extLst>
              <a:ext uri="{FF2B5EF4-FFF2-40B4-BE49-F238E27FC236}">
                <a16:creationId xmlns:a16="http://schemas.microsoft.com/office/drawing/2014/main" id="{ABA07985-CCD2-47E1-9891-3CCAD510A382}"/>
              </a:ext>
            </a:extLst>
          </p:cNvPr>
          <p:cNvSpPr/>
          <p:nvPr/>
        </p:nvSpPr>
        <p:spPr>
          <a:xfrm>
            <a:off x="4375394" y="5383340"/>
            <a:ext cx="4154568" cy="842758"/>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1350" dirty="0"/>
          </a:p>
        </p:txBody>
      </p:sp>
    </p:spTree>
    <p:extLst>
      <p:ext uri="{BB962C8B-B14F-4D97-AF65-F5344CB8AC3E}">
        <p14:creationId xmlns:p14="http://schemas.microsoft.com/office/powerpoint/2010/main" val="16939889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Diagram&#10;&#10;Description automatically generated">
            <a:extLst>
              <a:ext uri="{FF2B5EF4-FFF2-40B4-BE49-F238E27FC236}">
                <a16:creationId xmlns:a16="http://schemas.microsoft.com/office/drawing/2014/main" id="{A2F32A10-ACDD-430B-BB2A-F1737B857BD0}"/>
              </a:ext>
            </a:extLst>
          </p:cNvPr>
          <p:cNvPicPr>
            <a:picLocks noChangeAspect="1"/>
          </p:cNvPicPr>
          <p:nvPr/>
        </p:nvPicPr>
        <p:blipFill rotWithShape="1">
          <a:blip r:embed="rId2">
            <a:extLst>
              <a:ext uri="{28A0092B-C50C-407E-A947-70E740481C1C}">
                <a14:useLocalDpi xmlns:a14="http://schemas.microsoft.com/office/drawing/2010/main" val="0"/>
              </a:ext>
            </a:extLst>
          </a:blip>
          <a:srcRect b="2298"/>
          <a:stretch/>
        </p:blipFill>
        <p:spPr>
          <a:xfrm>
            <a:off x="1524020" y="1282"/>
            <a:ext cx="9143980" cy="6856718"/>
          </a:xfrm>
          <a:prstGeom prst="rect">
            <a:avLst/>
          </a:prstGeom>
        </p:spPr>
      </p:pic>
    </p:spTree>
    <p:extLst>
      <p:ext uri="{BB962C8B-B14F-4D97-AF65-F5344CB8AC3E}">
        <p14:creationId xmlns:p14="http://schemas.microsoft.com/office/powerpoint/2010/main" val="9181685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Text, letter&#10;&#10;Description automatically generated">
            <a:extLst>
              <a:ext uri="{FF2B5EF4-FFF2-40B4-BE49-F238E27FC236}">
                <a16:creationId xmlns:a16="http://schemas.microsoft.com/office/drawing/2014/main" id="{F20D8F7B-3531-4719-B808-F1138244C41D}"/>
              </a:ext>
            </a:extLst>
          </p:cNvPr>
          <p:cNvPicPr>
            <a:picLocks noChangeAspect="1"/>
          </p:cNvPicPr>
          <p:nvPr/>
        </p:nvPicPr>
        <p:blipFill rotWithShape="1">
          <a:blip r:embed="rId2">
            <a:extLst>
              <a:ext uri="{28A0092B-C50C-407E-A947-70E740481C1C}">
                <a14:useLocalDpi xmlns:a14="http://schemas.microsoft.com/office/drawing/2010/main" val="0"/>
              </a:ext>
            </a:extLst>
          </a:blip>
          <a:srcRect b="4171"/>
          <a:stretch/>
        </p:blipFill>
        <p:spPr>
          <a:xfrm>
            <a:off x="1524020" y="1282"/>
            <a:ext cx="9143980" cy="6856718"/>
          </a:xfrm>
          <a:prstGeom prst="rect">
            <a:avLst/>
          </a:prstGeom>
        </p:spPr>
      </p:pic>
    </p:spTree>
    <p:extLst>
      <p:ext uri="{BB962C8B-B14F-4D97-AF65-F5344CB8AC3E}">
        <p14:creationId xmlns:p14="http://schemas.microsoft.com/office/powerpoint/2010/main" val="37157633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Text, letter&#10;&#10;Description automatically generated">
            <a:extLst>
              <a:ext uri="{FF2B5EF4-FFF2-40B4-BE49-F238E27FC236}">
                <a16:creationId xmlns:a16="http://schemas.microsoft.com/office/drawing/2014/main" id="{6A653A53-5BA0-47D3-A533-FD44278045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734541"/>
            <a:ext cx="9144000" cy="5388919"/>
          </a:xfrm>
          <a:prstGeom prst="rect">
            <a:avLst/>
          </a:prstGeom>
        </p:spPr>
      </p:pic>
    </p:spTree>
    <p:extLst>
      <p:ext uri="{BB962C8B-B14F-4D97-AF65-F5344CB8AC3E}">
        <p14:creationId xmlns:p14="http://schemas.microsoft.com/office/powerpoint/2010/main" val="104083648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497</TotalTime>
  <Words>3298</Words>
  <Application>Microsoft Office PowerPoint</Application>
  <PresentationFormat>Widescreen</PresentationFormat>
  <Paragraphs>233</Paragraphs>
  <Slides>23</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Courier New</vt:lpstr>
      <vt:lpstr>Office Theme</vt:lpstr>
      <vt:lpstr>MECH307 Project 1, S21</vt:lpstr>
      <vt:lpstr>PowerPoint Presentation</vt:lpstr>
      <vt:lpstr>Coefficient of Restitution (0&lt;=e&lt;=1)</vt:lpstr>
      <vt:lpstr>Mathematical Calculations For Collisions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Coefficient of restitution= 1</vt:lpstr>
      <vt:lpstr>PowerPoint Presentation</vt:lpstr>
      <vt:lpstr>Coefficient of restitution= 0.7 </vt:lpstr>
      <vt:lpstr>PowerPoint Presentation</vt:lpstr>
      <vt:lpstr>Differences and Problems</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MECH307 Project 1_ S21</dc:title>
  <dc:creator>KAGAN UCAK</dc:creator>
  <cp:lastModifiedBy>KAGAN UCAK</cp:lastModifiedBy>
  <cp:revision>30</cp:revision>
  <dcterms:created xsi:type="dcterms:W3CDTF">2021-02-23T14:18:32Z</dcterms:created>
  <dcterms:modified xsi:type="dcterms:W3CDTF">2021-03-19T12:34:22Z</dcterms:modified>
</cp:coreProperties>
</file>

<file path=docProps/thumbnail.jpeg>
</file>